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8" r:id="rId3"/>
    <p:sldId id="263" r:id="rId4"/>
    <p:sldId id="270" r:id="rId5"/>
    <p:sldId id="273" r:id="rId6"/>
    <p:sldId id="274" r:id="rId7"/>
    <p:sldId id="285" r:id="rId8"/>
    <p:sldId id="264" r:id="rId9"/>
    <p:sldId id="276" r:id="rId10"/>
    <p:sldId id="277" r:id="rId11"/>
    <p:sldId id="278" r:id="rId12"/>
    <p:sldId id="279" r:id="rId13"/>
    <p:sldId id="269" r:id="rId14"/>
    <p:sldId id="267" r:id="rId15"/>
    <p:sldId id="271" r:id="rId16"/>
    <p:sldId id="280" r:id="rId17"/>
    <p:sldId id="281" r:id="rId18"/>
    <p:sldId id="286" r:id="rId19"/>
    <p:sldId id="283" r:id="rId20"/>
    <p:sldId id="282" r:id="rId21"/>
    <p:sldId id="265" r:id="rId22"/>
    <p:sldId id="26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1579" autoAdjust="0"/>
  </p:normalViewPr>
  <p:slideViewPr>
    <p:cSldViewPr snapToGrid="0">
      <p:cViewPr varScale="1">
        <p:scale>
          <a:sx n="82" d="100"/>
          <a:sy n="82" d="100"/>
        </p:scale>
        <p:origin x="171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9E355C-1CEB-488F-9603-2530AFF3AD46}" type="datetimeFigureOut">
              <a:rPr lang="en-GB" smtClean="0"/>
              <a:t>27/01/2021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737C5B-FEC3-495B-8779-01850281E7D4}" type="slidenum">
              <a:rPr lang="en-GB" smtClean="0"/>
              <a:t>‹#›</a:t>
            </a:fld>
            <a:endParaRPr lang="en-GB"/>
          </a:p>
        </p:txBody>
      </p:sp>
    </p:spTree>
    <p:extLst>
      <p:ext uri="{BB962C8B-B14F-4D97-AF65-F5344CB8AC3E}">
        <p14:creationId xmlns:p14="http://schemas.microsoft.com/office/powerpoint/2010/main" val="3917653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CA69FB0-FACA-4FEB-BCEB-4D285D820F06}" type="slidenum">
              <a:rPr lang="en-US" altLang="en-US" smtClean="0"/>
              <a:pPr>
                <a:spcBef>
                  <a:spcPct val="0"/>
                </a:spcBef>
              </a:pPr>
              <a:t>1</a:t>
            </a:fld>
            <a:endParaRPr lang="en-US" alt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9798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12</a:t>
            </a:fld>
            <a:endParaRPr lang="en-GB"/>
          </a:p>
        </p:txBody>
      </p:sp>
    </p:spTree>
    <p:extLst>
      <p:ext uri="{BB962C8B-B14F-4D97-AF65-F5344CB8AC3E}">
        <p14:creationId xmlns:p14="http://schemas.microsoft.com/office/powerpoint/2010/main" val="1517300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AU" sz="1200" b="0" i="0" u="none" strike="noStrike" kern="1200" dirty="0">
                <a:solidFill>
                  <a:schemeClr val="tx1"/>
                </a:solidFill>
                <a:effectLst/>
                <a:latin typeface="+mn-lt"/>
                <a:ea typeface="+mn-ea"/>
                <a:cs typeface="+mn-cs"/>
              </a:rPr>
              <a:t>For example, the historic mansion used in Downton Abby, namely Highclere Castle, Newbury received further attention when the TV series was made into a ‘nostalgic, soapy movie’. The movie made more than $40 million at the box office but cost only $13 million to make so a future sequel is being discussed (Branco, 2019). The local businesses that have benefited from the increase in visitation in the vicinity of Highclere Castle include the local hotel, spa, golf course, restaurant and bar (Branco, 2019). </a:t>
            </a:r>
            <a:endParaRPr lang="en-AU" b="0" dirty="0">
              <a:effectLst/>
            </a:endParaRPr>
          </a:p>
          <a:p>
            <a:br>
              <a:rPr lang="en-AU" dirty="0"/>
            </a:b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13</a:t>
            </a:fld>
            <a:endParaRPr lang="en-GB"/>
          </a:p>
        </p:txBody>
      </p:sp>
    </p:spTree>
    <p:extLst>
      <p:ext uri="{BB962C8B-B14F-4D97-AF65-F5344CB8AC3E}">
        <p14:creationId xmlns:p14="http://schemas.microsoft.com/office/powerpoint/2010/main" val="8411488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For example, the popular film Notting Hill was released in 1999 and featured a small bookshop called The Travel Bookshop which was founded in 1979, but closed in 2011. Tourists are interested in visiting the Travel Bookshop as it was where the character of Hugh Grant in Notting Hill meets the character of Julia Roberts. However, since the Travel Bookshop used in the movie no longer exists, tourists now visit a similar small bookshop in the same area called the Book and Comic Exchange as they think it may be from the movie. They bombard the bookstore staff with questions about the movie and as a result the staff have been forced to post an angry sign to deter fans from asking about the movie. The notice reads, ‘This is not the shop from the rubbish film Notting Hill. So don't ask! We don't know where it is either’! The confusion has become a source of irritation for the store's owners because the shop is small and can only hold a few customers at a time (Roundtree, 2018).</a:t>
            </a:r>
          </a:p>
          <a:p>
            <a:endParaRPr lang="en-AU" dirty="0"/>
          </a:p>
          <a:p>
            <a:pPr rtl="0"/>
            <a:r>
              <a:rPr lang="en-AU" sz="1200" b="0" i="0" u="none" strike="noStrike" kern="1200" dirty="0">
                <a:solidFill>
                  <a:schemeClr val="tx1"/>
                </a:solidFill>
                <a:effectLst/>
                <a:latin typeface="+mn-lt"/>
                <a:ea typeface="+mn-ea"/>
                <a:cs typeface="+mn-cs"/>
              </a:rPr>
              <a:t>For example, Maya Beach on the island of Koh Phi </a:t>
            </a:r>
            <a:r>
              <a:rPr lang="en-AU" sz="1200" b="0" i="0" u="none" strike="noStrike" kern="1200" dirty="0" err="1">
                <a:solidFill>
                  <a:schemeClr val="tx1"/>
                </a:solidFill>
                <a:effectLst/>
                <a:latin typeface="+mn-lt"/>
                <a:ea typeface="+mn-ea"/>
                <a:cs typeface="+mn-cs"/>
              </a:rPr>
              <a:t>Phi</a:t>
            </a:r>
            <a:r>
              <a:rPr lang="en-AU" sz="1200" b="0" i="0" u="none" strike="noStrike" kern="1200" dirty="0">
                <a:solidFill>
                  <a:schemeClr val="tx1"/>
                </a:solidFill>
                <a:effectLst/>
                <a:latin typeface="+mn-lt"/>
                <a:ea typeface="+mn-ea"/>
                <a:cs typeface="+mn-cs"/>
              </a:rPr>
              <a:t> </a:t>
            </a:r>
            <a:r>
              <a:rPr lang="en-AU" sz="1200" b="0" i="0" u="none" strike="noStrike" kern="1200" dirty="0" err="1">
                <a:solidFill>
                  <a:schemeClr val="tx1"/>
                </a:solidFill>
                <a:effectLst/>
                <a:latin typeface="+mn-lt"/>
                <a:ea typeface="+mn-ea"/>
                <a:cs typeface="+mn-cs"/>
              </a:rPr>
              <a:t>Leh</a:t>
            </a:r>
            <a:r>
              <a:rPr lang="en-AU" sz="1200" b="0" i="0" u="none" strike="noStrike" kern="1200" dirty="0">
                <a:solidFill>
                  <a:schemeClr val="tx1"/>
                </a:solidFill>
                <a:effectLst/>
                <a:latin typeface="+mn-lt"/>
                <a:ea typeface="+mn-ea"/>
                <a:cs typeface="+mn-cs"/>
              </a:rPr>
              <a:t> in Thailand, the location made famous by the 2000 film ‘The Beach’, has been closed between 2019 and 2021 in an attempt to allow it to recover from </a:t>
            </a:r>
            <a:r>
              <a:rPr lang="en-AU" sz="1200" b="0" i="0" u="none" strike="noStrike" kern="1200" dirty="0" err="1">
                <a:solidFill>
                  <a:schemeClr val="tx1"/>
                </a:solidFill>
                <a:effectLst/>
                <a:latin typeface="+mn-lt"/>
                <a:ea typeface="+mn-ea"/>
                <a:cs typeface="+mn-cs"/>
              </a:rPr>
              <a:t>overtourism</a:t>
            </a:r>
            <a:r>
              <a:rPr lang="en-AU" sz="1200" b="0" i="0" u="none" strike="noStrike" kern="1200" dirty="0">
                <a:solidFill>
                  <a:schemeClr val="tx1"/>
                </a:solidFill>
                <a:effectLst/>
                <a:latin typeface="+mn-lt"/>
                <a:ea typeface="+mn-ea"/>
                <a:cs typeface="+mn-cs"/>
              </a:rPr>
              <a:t> (</a:t>
            </a:r>
            <a:r>
              <a:rPr lang="en-AU" sz="1200" b="0" i="0" u="none" strike="noStrike" kern="1200" dirty="0" err="1">
                <a:solidFill>
                  <a:schemeClr val="tx1"/>
                </a:solidFill>
                <a:effectLst/>
                <a:latin typeface="+mn-lt"/>
                <a:ea typeface="+mn-ea"/>
                <a:cs typeface="+mn-cs"/>
              </a:rPr>
              <a:t>Gunia</a:t>
            </a:r>
            <a:r>
              <a:rPr lang="en-AU" sz="1200" b="0" i="0" u="none" strike="noStrike" kern="1200" dirty="0">
                <a:solidFill>
                  <a:schemeClr val="tx1"/>
                </a:solidFill>
                <a:effectLst/>
                <a:latin typeface="+mn-lt"/>
                <a:ea typeface="+mn-ea"/>
                <a:cs typeface="+mn-cs"/>
              </a:rPr>
              <a:t>, 2019). The location was previously receiving up to 5000 visitors per day and this resulted in damage to the coral reef and marine life in the local area.</a:t>
            </a:r>
          </a:p>
          <a:p>
            <a:pPr rtl="0"/>
            <a:endParaRPr lang="en-AU" sz="1200" b="0" i="0" u="none" strike="noStrike" kern="1200" dirty="0">
              <a:solidFill>
                <a:schemeClr val="tx1"/>
              </a:solidFill>
              <a:effectLst/>
              <a:latin typeface="+mn-lt"/>
              <a:ea typeface="+mn-ea"/>
              <a:cs typeface="+mn-cs"/>
            </a:endParaRPr>
          </a:p>
          <a:p>
            <a:pPr rtl="0"/>
            <a:r>
              <a:rPr lang="en-AU" sz="1200" b="0" i="0" u="none" strike="noStrike" kern="1200" dirty="0">
                <a:solidFill>
                  <a:schemeClr val="tx1"/>
                </a:solidFill>
                <a:effectLst/>
                <a:latin typeface="+mn-lt"/>
                <a:ea typeface="+mn-ea"/>
                <a:cs typeface="+mn-cs"/>
              </a:rPr>
              <a:t>The Lord of the Rings Hobbiton film site in New Zealand has proven wildly popular since its opening in 2002, and has put the town of Matamata firmly on the tourist trail and created jobs. However, its growth has put pressure on roads and other infrastructure as well as residents' goodwill, with one local complaining to the local council that tourists have been walking onto his property, taking photos of his house and cows, and using the roadside as a toilet stop (</a:t>
            </a:r>
            <a:r>
              <a:rPr lang="en-AU" sz="1200" b="0" i="0" u="none" strike="noStrike" kern="1200" dirty="0" err="1">
                <a:solidFill>
                  <a:schemeClr val="tx1"/>
                </a:solidFill>
                <a:effectLst/>
                <a:latin typeface="+mn-lt"/>
                <a:ea typeface="+mn-ea"/>
                <a:cs typeface="+mn-cs"/>
              </a:rPr>
              <a:t>Tantau</a:t>
            </a:r>
            <a:r>
              <a:rPr lang="en-AU" sz="1200" b="0" i="0" u="none" strike="noStrike" kern="1200" dirty="0">
                <a:solidFill>
                  <a:schemeClr val="tx1"/>
                </a:solidFill>
                <a:effectLst/>
                <a:latin typeface="+mn-lt"/>
                <a:ea typeface="+mn-ea"/>
                <a:cs typeface="+mn-cs"/>
              </a:rPr>
              <a:t>, 2019). The local council, the Matamata-</a:t>
            </a:r>
            <a:r>
              <a:rPr lang="en-AU" sz="1200" b="0" i="0" u="none" strike="noStrike" kern="1200" dirty="0" err="1">
                <a:solidFill>
                  <a:schemeClr val="tx1"/>
                </a:solidFill>
                <a:effectLst/>
                <a:latin typeface="+mn-lt"/>
                <a:ea typeface="+mn-ea"/>
                <a:cs typeface="+mn-cs"/>
              </a:rPr>
              <a:t>Piako</a:t>
            </a:r>
            <a:r>
              <a:rPr lang="en-AU" sz="1200" b="0" i="0" u="none" strike="noStrike" kern="1200" dirty="0">
                <a:solidFill>
                  <a:schemeClr val="tx1"/>
                </a:solidFill>
                <a:effectLst/>
                <a:latin typeface="+mn-lt"/>
                <a:ea typeface="+mn-ea"/>
                <a:cs typeface="+mn-cs"/>
              </a:rPr>
              <a:t> District Council, agreed that the Hobbiton Movie set would operate under their new development concept plan which involved a cap of 3,500 visitors per day for tours, working with the local council to monitor incoming traffic, visitor numbers and traffic management. This entailed installing extra road signage on local roads and investing in more sound systems to reduce noise (Hope 2019a).</a:t>
            </a:r>
            <a:endParaRPr lang="en-AU" b="0" dirty="0">
              <a:effectLst/>
            </a:endParaRPr>
          </a:p>
          <a:p>
            <a:br>
              <a:rPr lang="en-AU" dirty="0"/>
            </a:b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14</a:t>
            </a:fld>
            <a:endParaRPr lang="en-GB"/>
          </a:p>
        </p:txBody>
      </p:sp>
    </p:spTree>
    <p:extLst>
      <p:ext uri="{BB962C8B-B14F-4D97-AF65-F5344CB8AC3E}">
        <p14:creationId xmlns:p14="http://schemas.microsoft.com/office/powerpoint/2010/main" val="42429693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lang="en-AU" sz="1200" b="0" i="0" u="none" strike="noStrike" kern="1200" dirty="0">
                <a:solidFill>
                  <a:schemeClr val="tx1"/>
                </a:solidFill>
                <a:effectLst/>
                <a:latin typeface="+mn-lt"/>
                <a:ea typeface="+mn-ea"/>
                <a:cs typeface="+mn-cs"/>
              </a:rPr>
              <a:t>For example, the development of a Lord of the Rings themed Airbnb in Ireland means that film enthusiasts do not need to travel to New Zealand (Middle Earth). Instead it allows visitors to stay in a Hobbit inspired room, located in a mountain location in Ireland, with copies of the Lord of the Rings DVD available to play (</a:t>
            </a:r>
            <a:r>
              <a:rPr lang="en-AU" sz="1200" b="0" i="0" u="none" strike="noStrike" kern="1200" dirty="0" err="1">
                <a:solidFill>
                  <a:schemeClr val="tx1"/>
                </a:solidFill>
                <a:effectLst/>
                <a:latin typeface="+mn-lt"/>
                <a:ea typeface="+mn-ea"/>
                <a:cs typeface="+mn-cs"/>
              </a:rPr>
              <a:t>Delahaye</a:t>
            </a:r>
            <a:r>
              <a:rPr lang="en-AU" sz="1200" b="0" i="0" u="none" strike="noStrike" kern="1200" dirty="0">
                <a:solidFill>
                  <a:schemeClr val="tx1"/>
                </a:solidFill>
                <a:effectLst/>
                <a:latin typeface="+mn-lt"/>
                <a:ea typeface="+mn-ea"/>
                <a:cs typeface="+mn-cs"/>
              </a:rPr>
              <a:t>, 2018).</a:t>
            </a:r>
            <a:endParaRPr lang="en-AU" b="0" dirty="0">
              <a:effectLst/>
            </a:endParaRPr>
          </a:p>
          <a:p>
            <a:pPr marL="0" indent="0">
              <a:buFont typeface="Arial" panose="020B0604020202020204" pitchFamily="34" charset="0"/>
              <a:buNone/>
            </a:pPr>
            <a:br>
              <a:rPr lang="en-AU" dirty="0"/>
            </a:b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16</a:t>
            </a:fld>
            <a:endParaRPr lang="en-GB"/>
          </a:p>
        </p:txBody>
      </p:sp>
    </p:spTree>
    <p:extLst>
      <p:ext uri="{BB962C8B-B14F-4D97-AF65-F5344CB8AC3E}">
        <p14:creationId xmlns:p14="http://schemas.microsoft.com/office/powerpoint/2010/main" val="21412025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lang="en-AU" sz="1200" b="0" i="0" u="none" strike="noStrike" kern="1200" dirty="0">
                <a:solidFill>
                  <a:schemeClr val="tx1"/>
                </a:solidFill>
                <a:effectLst/>
                <a:latin typeface="+mn-lt"/>
                <a:ea typeface="+mn-ea"/>
                <a:cs typeface="+mn-cs"/>
              </a:rPr>
              <a:t>For example, the Hobbiton Movie Set in the town of Matamata is New Zealand's third largest tourism destination. New direct scheduled flights from Auckland to Matamata have been scheduled to operate return journeys twice daily, seven days a week, with nine passengers per flight. The director of the airline Fly My Sky, Keith McKenzie said, ‘Often travellers in Auckland would like to go to places like the Hobbiton Movie Set, but don't have the time. This service will allow Hobbiton fans to visit the destination without the added hours on the motorway’. The flights from Auckland to Matamata for Hobbiton fans ‘are expected to bring vibrancy and life’ to a tired airfield (Hope, 2019b).</a:t>
            </a:r>
          </a:p>
          <a:p>
            <a:pPr marL="171450" indent="-171450" rtl="0">
              <a:buFont typeface="Arial" panose="020B0604020202020204" pitchFamily="34" charset="0"/>
              <a:buChar char="•"/>
            </a:pPr>
            <a:endParaRPr lang="en-AU" sz="1200" b="0" i="0" u="none" strike="noStrike" kern="1200" dirty="0">
              <a:solidFill>
                <a:schemeClr val="tx1"/>
              </a:solidFill>
              <a:effectLst/>
              <a:latin typeface="+mn-lt"/>
              <a:ea typeface="+mn-ea"/>
              <a:cs typeface="+mn-cs"/>
            </a:endParaRPr>
          </a:p>
          <a:p>
            <a:pPr marL="171450" indent="-171450" rtl="0">
              <a:buFont typeface="Arial" panose="020B0604020202020204" pitchFamily="34" charset="0"/>
              <a:buChar char="•"/>
            </a:pPr>
            <a:r>
              <a:rPr lang="en-AU" sz="1200" b="0" i="0" u="none" strike="noStrike" kern="1200" dirty="0">
                <a:solidFill>
                  <a:schemeClr val="tx1"/>
                </a:solidFill>
                <a:effectLst/>
                <a:latin typeface="+mn-lt"/>
                <a:ea typeface="+mn-ea"/>
                <a:cs typeface="+mn-cs"/>
              </a:rPr>
              <a:t>For example, in 2018 a company developed a movie location tour on Australia’s Gold Coast as a three hour bus tour, visiting more than 20 film locations and ‘celebrity hot spots’. In addition, the local tourism authority is planning to develop an augmented reality film location app that enables visitors to do self-guided drives or walking tours, with permanent markers at each location (Gold Coast Film Festival, 2019). </a:t>
            </a:r>
            <a:endParaRPr lang="en-AU" b="0" dirty="0">
              <a:effectLst/>
            </a:endParaRPr>
          </a:p>
          <a:p>
            <a:pPr marL="0" indent="0">
              <a:buFont typeface="Arial" panose="020B0604020202020204" pitchFamily="34" charset="0"/>
              <a:buNone/>
            </a:pPr>
            <a:br>
              <a:rPr lang="en-AU" dirty="0"/>
            </a:b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17</a:t>
            </a:fld>
            <a:endParaRPr lang="en-GB"/>
          </a:p>
        </p:txBody>
      </p:sp>
    </p:spTree>
    <p:extLst>
      <p:ext uri="{BB962C8B-B14F-4D97-AF65-F5344CB8AC3E}">
        <p14:creationId xmlns:p14="http://schemas.microsoft.com/office/powerpoint/2010/main" val="3121652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lang="en-AU" sz="1200" b="0" i="0" u="none" strike="noStrike" kern="1200" dirty="0">
                <a:solidFill>
                  <a:schemeClr val="tx1"/>
                </a:solidFill>
                <a:effectLst/>
                <a:latin typeface="+mn-lt"/>
                <a:ea typeface="+mn-ea"/>
                <a:cs typeface="+mn-cs"/>
              </a:rPr>
              <a:t>Tourism destination authorities of the future would be wise to partner with location scout companies who specialise in finding appropriate locations for the setting of movies and TV series. </a:t>
            </a:r>
          </a:p>
          <a:p>
            <a:pPr marL="171450" indent="-171450" rtl="0">
              <a:buFont typeface="Arial" panose="020B0604020202020204" pitchFamily="34" charset="0"/>
              <a:buChar char="•"/>
            </a:pPr>
            <a:r>
              <a:rPr lang="en-AU" sz="1200" b="0" i="0" u="none" strike="noStrike" kern="1200" dirty="0">
                <a:solidFill>
                  <a:schemeClr val="tx1"/>
                </a:solidFill>
                <a:effectLst/>
                <a:latin typeface="+mn-lt"/>
                <a:ea typeface="+mn-ea"/>
                <a:cs typeface="+mn-cs"/>
              </a:rPr>
              <a:t>For example, the company Easy Locations was established to help film producers and other productions in California find the perfect locations for their movies. </a:t>
            </a:r>
          </a:p>
          <a:p>
            <a:pPr marL="171450" indent="-171450" rtl="0">
              <a:buFont typeface="Arial" panose="020B0604020202020204" pitchFamily="34" charset="0"/>
              <a:buChar char="•"/>
            </a:pPr>
            <a:r>
              <a:rPr lang="en-AU" sz="1200" b="0" i="0" u="none" strike="noStrike" kern="1200" dirty="0">
                <a:solidFill>
                  <a:schemeClr val="tx1"/>
                </a:solidFill>
                <a:effectLst/>
                <a:latin typeface="+mn-lt"/>
                <a:ea typeface="+mn-ea"/>
                <a:cs typeface="+mn-cs"/>
              </a:rPr>
              <a:t>The locations considered were homes, studios and commercial properties (restaurants, bars, warehouses, gas stations, stores, bakeries) which could be used as properties suitable for shooting movies, music videos, ads and documentaries. </a:t>
            </a:r>
          </a:p>
          <a:p>
            <a:pPr marL="171450" indent="-171450" rtl="0">
              <a:buFont typeface="Arial" panose="020B0604020202020204" pitchFamily="34" charset="0"/>
              <a:buChar char="•"/>
            </a:pPr>
            <a:r>
              <a:rPr lang="en-AU" sz="1200" b="0" i="0" u="none" strike="noStrike" kern="1200" dirty="0">
                <a:solidFill>
                  <a:schemeClr val="tx1"/>
                </a:solidFill>
                <a:effectLst/>
                <a:latin typeface="+mn-lt"/>
                <a:ea typeface="+mn-ea"/>
                <a:cs typeface="+mn-cs"/>
              </a:rPr>
              <a:t>In addition, the home and business owners of these sites receive rent for the use of their property which could range from $2000 to $10000 per month depending on the size and quality of the property (Easy Locations, 2019). </a:t>
            </a:r>
            <a:endParaRPr lang="en-AU" b="0" dirty="0">
              <a:effectLst/>
            </a:endParaRPr>
          </a:p>
          <a:p>
            <a:pPr marL="0" indent="0">
              <a:buFont typeface="Arial" panose="020B0604020202020204" pitchFamily="34" charset="0"/>
              <a:buNone/>
            </a:pP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19</a:t>
            </a:fld>
            <a:endParaRPr lang="en-GB"/>
          </a:p>
        </p:txBody>
      </p:sp>
    </p:spTree>
    <p:extLst>
      <p:ext uri="{BB962C8B-B14F-4D97-AF65-F5344CB8AC3E}">
        <p14:creationId xmlns:p14="http://schemas.microsoft.com/office/powerpoint/2010/main" val="27984876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lang="en-AU" sz="1200" b="0" i="0" u="none" strike="noStrike" kern="1200" dirty="0">
                <a:solidFill>
                  <a:schemeClr val="tx1"/>
                </a:solidFill>
                <a:effectLst/>
                <a:latin typeface="+mn-lt"/>
                <a:ea typeface="+mn-ea"/>
                <a:cs typeface="+mn-cs"/>
              </a:rPr>
              <a:t>For example, Tourism Australia used the popularity of the 1986 block buster movie Crocodile Dundee to encourage US residents to visit Australia. In February 2018 a ‘Son of Crocodile Dundee’ marketing campaign was launched with an advertisement released during the Super Bowl match in February 2018 which was aired to an estimated audience of 110 million people (Tourism Australia, 2018). </a:t>
            </a:r>
          </a:p>
          <a:p>
            <a:pPr marL="171450" indent="-171450" rtl="0">
              <a:buFont typeface="Arial" panose="020B0604020202020204" pitchFamily="34" charset="0"/>
              <a:buChar char="•"/>
            </a:pPr>
            <a:r>
              <a:rPr lang="en-AU" sz="1200" b="0" i="0" u="none" strike="noStrike" kern="1200" dirty="0">
                <a:solidFill>
                  <a:schemeClr val="tx1"/>
                </a:solidFill>
                <a:effectLst/>
                <a:latin typeface="+mn-lt"/>
                <a:ea typeface="+mn-ea"/>
                <a:cs typeface="+mn-cs"/>
              </a:rPr>
              <a:t>Two advertisements appeared during the Super Bowl match. </a:t>
            </a:r>
          </a:p>
          <a:p>
            <a:pPr marL="171450" indent="-171450" rtl="0">
              <a:buFont typeface="Arial" panose="020B0604020202020204" pitchFamily="34" charset="0"/>
              <a:buChar char="•"/>
            </a:pPr>
            <a:r>
              <a:rPr lang="en-AU" sz="1200" b="0" i="0" u="none" strike="noStrike" kern="1200" dirty="0">
                <a:solidFill>
                  <a:schemeClr val="tx1"/>
                </a:solidFill>
                <a:effectLst/>
                <a:latin typeface="+mn-lt"/>
                <a:ea typeface="+mn-ea"/>
                <a:cs typeface="+mn-cs"/>
              </a:rPr>
              <a:t>The first advertisement was designed to look like an official trailer for an upcoming movie with the voice-over announcing that ‘Dundee: The Son of an Australian Legend – Returns Home. This Summer. He’ll embark on an Epic Adventure: In the Land Down Under’. The 60 second advertisement featured the Australian landscape, Qantas Airways and Akubra hats, and included appearances from nine well known Australian actors - namely Danny McBride, Chris Hemsworth, Hugh Jackman, Margot Robbie, Russell Crowe, Isla Fisher, Liam Hemsworth, Jessica </a:t>
            </a:r>
            <a:r>
              <a:rPr lang="en-AU" sz="1200" b="0" i="0" u="none" strike="noStrike" kern="1200" dirty="0" err="1">
                <a:solidFill>
                  <a:schemeClr val="tx1"/>
                </a:solidFill>
                <a:effectLst/>
                <a:latin typeface="+mn-lt"/>
                <a:ea typeface="+mn-ea"/>
                <a:cs typeface="+mn-cs"/>
              </a:rPr>
              <a:t>Mauboy</a:t>
            </a:r>
            <a:r>
              <a:rPr lang="en-AU" sz="1200" b="0" i="0" u="none" strike="noStrike" kern="1200" dirty="0">
                <a:solidFill>
                  <a:schemeClr val="tx1"/>
                </a:solidFill>
                <a:effectLst/>
                <a:latin typeface="+mn-lt"/>
                <a:ea typeface="+mn-ea"/>
                <a:cs typeface="+mn-cs"/>
              </a:rPr>
              <a:t> and Luke Bracey. </a:t>
            </a:r>
          </a:p>
          <a:p>
            <a:pPr marL="171450" indent="-171450" rtl="0">
              <a:buFont typeface="Arial" panose="020B0604020202020204" pitchFamily="34" charset="0"/>
              <a:buChar char="•"/>
            </a:pPr>
            <a:r>
              <a:rPr lang="en-AU" sz="1200" b="0" i="0" u="none" strike="noStrike" kern="1200" dirty="0">
                <a:solidFill>
                  <a:schemeClr val="tx1"/>
                </a:solidFill>
                <a:effectLst/>
                <a:latin typeface="+mn-lt"/>
                <a:ea typeface="+mn-ea"/>
                <a:cs typeface="+mn-cs"/>
              </a:rPr>
              <a:t>The second advertisement repeated similar imagery to the first but included the original Crocodile Dundee (Paul Hogan) drinking at a Sydney bar, while it was revealed that the advertisement was not a trailer for a new movie but an advertisement for Australian tourism. Immediately following the broadcast, Tourism Australia experienced record traffic to their web page. </a:t>
            </a: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20</a:t>
            </a:fld>
            <a:endParaRPr lang="en-GB"/>
          </a:p>
        </p:txBody>
      </p:sp>
    </p:spTree>
    <p:extLst>
      <p:ext uri="{BB962C8B-B14F-4D97-AF65-F5344CB8AC3E}">
        <p14:creationId xmlns:p14="http://schemas.microsoft.com/office/powerpoint/2010/main" val="2906154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3</a:t>
            </a:fld>
            <a:endParaRPr lang="en-GB"/>
          </a:p>
        </p:txBody>
      </p:sp>
    </p:spTree>
    <p:extLst>
      <p:ext uri="{BB962C8B-B14F-4D97-AF65-F5344CB8AC3E}">
        <p14:creationId xmlns:p14="http://schemas.microsoft.com/office/powerpoint/2010/main" val="3131565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4</a:t>
            </a:fld>
            <a:endParaRPr lang="en-GB"/>
          </a:p>
        </p:txBody>
      </p:sp>
    </p:spTree>
    <p:extLst>
      <p:ext uri="{BB962C8B-B14F-4D97-AF65-F5344CB8AC3E}">
        <p14:creationId xmlns:p14="http://schemas.microsoft.com/office/powerpoint/2010/main" val="1712432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Movies and tv series filmed out of a traditional studio setting or ‘on location’</a:t>
            </a:r>
          </a:p>
        </p:txBody>
      </p:sp>
      <p:sp>
        <p:nvSpPr>
          <p:cNvPr id="4" name="Slide Number Placeholder 3"/>
          <p:cNvSpPr>
            <a:spLocks noGrp="1"/>
          </p:cNvSpPr>
          <p:nvPr>
            <p:ph type="sldNum" sz="quarter" idx="5"/>
          </p:nvPr>
        </p:nvSpPr>
        <p:spPr/>
        <p:txBody>
          <a:bodyPr/>
          <a:lstStyle/>
          <a:p>
            <a:fld id="{76737C5B-FEC3-495B-8779-01850281E7D4}" type="slidenum">
              <a:rPr lang="en-GB" smtClean="0"/>
              <a:t>5</a:t>
            </a:fld>
            <a:endParaRPr lang="en-GB"/>
          </a:p>
        </p:txBody>
      </p:sp>
    </p:spTree>
    <p:extLst>
      <p:ext uri="{BB962C8B-B14F-4D97-AF65-F5344CB8AC3E}">
        <p14:creationId xmlns:p14="http://schemas.microsoft.com/office/powerpoint/2010/main" val="1101623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Movies and tv series filmed out of a traditional studio setting or ‘on location’</a:t>
            </a:r>
          </a:p>
          <a:p>
            <a:r>
              <a:rPr lang="en-AU" b="1" dirty="0"/>
              <a:t>Reference: (</a:t>
            </a:r>
            <a:r>
              <a:rPr lang="en-AU" b="1" dirty="0" err="1"/>
              <a:t>Looch</a:t>
            </a:r>
            <a:r>
              <a:rPr lang="en-AU" b="1" dirty="0"/>
              <a:t>, 2018; </a:t>
            </a:r>
            <a:r>
              <a:rPr lang="en-AU" b="1" dirty="0" err="1"/>
              <a:t>Obias</a:t>
            </a:r>
            <a:r>
              <a:rPr lang="en-AU" b="1" dirty="0"/>
              <a:t> 2018b).</a:t>
            </a:r>
          </a:p>
        </p:txBody>
      </p:sp>
      <p:sp>
        <p:nvSpPr>
          <p:cNvPr id="4" name="Slide Number Placeholder 3"/>
          <p:cNvSpPr>
            <a:spLocks noGrp="1"/>
          </p:cNvSpPr>
          <p:nvPr>
            <p:ph type="sldNum" sz="quarter" idx="5"/>
          </p:nvPr>
        </p:nvSpPr>
        <p:spPr/>
        <p:txBody>
          <a:bodyPr/>
          <a:lstStyle/>
          <a:p>
            <a:fld id="{76737C5B-FEC3-495B-8779-01850281E7D4}" type="slidenum">
              <a:rPr lang="en-GB" smtClean="0"/>
              <a:t>6</a:t>
            </a:fld>
            <a:endParaRPr lang="en-GB"/>
          </a:p>
        </p:txBody>
      </p:sp>
    </p:spTree>
    <p:extLst>
      <p:ext uri="{BB962C8B-B14F-4D97-AF65-F5344CB8AC3E}">
        <p14:creationId xmlns:p14="http://schemas.microsoft.com/office/powerpoint/2010/main" val="1532022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Hollywood is traditionally the home of film/tv series</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8</a:t>
            </a:fld>
            <a:endParaRPr lang="en-GB"/>
          </a:p>
        </p:txBody>
      </p:sp>
    </p:spTree>
    <p:extLst>
      <p:ext uri="{BB962C8B-B14F-4D97-AF65-F5344CB8AC3E}">
        <p14:creationId xmlns:p14="http://schemas.microsoft.com/office/powerpoint/2010/main" val="6027188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From a destination image and marketing perspective, a discrepancy may exist between the film-induced images and the images desired by the destination </a:t>
            </a:r>
          </a:p>
          <a:p>
            <a:pPr marL="171450" indent="-171450">
              <a:buFont typeface="Arial" panose="020B0604020202020204" pitchFamily="34" charset="0"/>
              <a:buChar char="•"/>
            </a:pPr>
            <a:endParaRPr lang="en-AU" sz="1200" b="0" i="0" u="none" strike="noStrike" kern="1200" dirty="0">
              <a:solidFill>
                <a:schemeClr val="tx1"/>
              </a:solidFill>
              <a:effectLst/>
              <a:latin typeface="+mn-lt"/>
              <a:ea typeface="+mn-ea"/>
              <a:cs typeface="+mn-cs"/>
            </a:endParaRPr>
          </a:p>
          <a:p>
            <a:pPr marL="171450" indent="-171450">
              <a:buFont typeface="Arial" panose="020B0604020202020204" pitchFamily="34" charset="0"/>
              <a:buChar char="•"/>
            </a:pPr>
            <a:r>
              <a:rPr lang="en-AU" sz="1200" b="0" i="0" u="none" strike="noStrike" kern="1200" dirty="0">
                <a:solidFill>
                  <a:schemeClr val="tx1"/>
                </a:solidFill>
                <a:effectLst/>
                <a:latin typeface="+mn-lt"/>
                <a:ea typeface="+mn-ea"/>
                <a:cs typeface="+mn-cs"/>
              </a:rPr>
              <a:t>For example, the 1978 film ‘Midnight Express’ (set in Turkey but filmed in Malta) and the 1982 television series ‘Bangkok Hilton’ (set in Bangkok, Thailand) both portrayed their respective locations in a negative light.</a:t>
            </a: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9</a:t>
            </a:fld>
            <a:endParaRPr lang="en-GB"/>
          </a:p>
        </p:txBody>
      </p:sp>
    </p:spTree>
    <p:extLst>
      <p:ext uri="{BB962C8B-B14F-4D97-AF65-F5344CB8AC3E}">
        <p14:creationId xmlns:p14="http://schemas.microsoft.com/office/powerpoint/2010/main" val="14956463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10</a:t>
            </a:fld>
            <a:endParaRPr lang="en-GB"/>
          </a:p>
        </p:txBody>
      </p:sp>
    </p:spTree>
    <p:extLst>
      <p:ext uri="{BB962C8B-B14F-4D97-AF65-F5344CB8AC3E}">
        <p14:creationId xmlns:p14="http://schemas.microsoft.com/office/powerpoint/2010/main" val="2937399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11</a:t>
            </a:fld>
            <a:endParaRPr lang="en-GB"/>
          </a:p>
        </p:txBody>
      </p:sp>
    </p:spTree>
    <p:extLst>
      <p:ext uri="{BB962C8B-B14F-4D97-AF65-F5344CB8AC3E}">
        <p14:creationId xmlns:p14="http://schemas.microsoft.com/office/powerpoint/2010/main" val="16571110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28882" y="-11112"/>
            <a:ext cx="1663118" cy="1319407"/>
          </a:xfrm>
          <a:prstGeom prst="rect">
            <a:avLst/>
          </a:prstGeom>
        </p:spPr>
      </p:pic>
    </p:spTree>
    <p:extLst>
      <p:ext uri="{BB962C8B-B14F-4D97-AF65-F5344CB8AC3E}">
        <p14:creationId xmlns:p14="http://schemas.microsoft.com/office/powerpoint/2010/main" val="4126012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69891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744927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19520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907232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6676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r>
              <a:rPr lang="en-GB"/>
              <a:t>[book title]  © Goodfellow Publishers 201x</a:t>
            </a:r>
          </a:p>
        </p:txBody>
      </p:sp>
      <p:sp>
        <p:nvSpPr>
          <p:cNvPr id="9" name="Slide Number Placeholder 8"/>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4996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r>
              <a:rPr lang="en-GB"/>
              <a:t>[book title]  © Goodfellow Publishers 201x</a:t>
            </a:r>
          </a:p>
        </p:txBody>
      </p:sp>
      <p:sp>
        <p:nvSpPr>
          <p:cNvPr id="5" name="Slide Number Placeholder 4"/>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948953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r>
              <a:rPr lang="en-GB"/>
              <a:t>[book title]  © Goodfellow Publishers 201x</a:t>
            </a:r>
          </a:p>
        </p:txBody>
      </p:sp>
      <p:sp>
        <p:nvSpPr>
          <p:cNvPr id="4" name="Slide Number Placeholder 3"/>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173141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592626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32920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[book title]  © Goodfellow Publishers 201x</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D3C51-24F8-41B7-8E33-F32A2E6838BA}" type="slidenum">
              <a:rPr lang="en-GB" smtClean="0"/>
              <a:t>‹#›</a:t>
            </a:fld>
            <a:endParaRPr lang="en-GB"/>
          </a:p>
        </p:txBody>
      </p:sp>
    </p:spTree>
    <p:extLst>
      <p:ext uri="{BB962C8B-B14F-4D97-AF65-F5344CB8AC3E}">
        <p14:creationId xmlns:p14="http://schemas.microsoft.com/office/powerpoint/2010/main" val="156323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676401" y="1989139"/>
            <a:ext cx="8812213"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4000" b="1" dirty="0"/>
              <a:t>Chapter 8: The Future of Film Tourism</a:t>
            </a:r>
          </a:p>
          <a:p>
            <a:pPr algn="ctr" eaLnBrk="1" hangingPunct="1"/>
            <a:endParaRPr lang="en-GB" altLang="en-US" sz="4000" b="1" dirty="0"/>
          </a:p>
          <a:p>
            <a:pPr algn="ctr" eaLnBrk="1" hangingPunct="1"/>
            <a:endParaRPr lang="en-US" altLang="en-US" sz="4000" b="1" dirty="0"/>
          </a:p>
        </p:txBody>
      </p:sp>
      <p:sp>
        <p:nvSpPr>
          <p:cNvPr id="11267" name="Rectangle 4"/>
          <p:cNvSpPr>
            <a:spLocks noChangeArrowheads="1"/>
          </p:cNvSpPr>
          <p:nvPr/>
        </p:nvSpPr>
        <p:spPr bwMode="auto">
          <a:xfrm>
            <a:off x="1524000" y="43934"/>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GB" altLang="en-US"/>
          </a:p>
        </p:txBody>
      </p:sp>
      <p:sp>
        <p:nvSpPr>
          <p:cNvPr id="2" name="Footer Placeholder 1"/>
          <p:cNvSpPr>
            <a:spLocks noGrp="1"/>
          </p:cNvSpPr>
          <p:nvPr>
            <p:ph type="ftr" sz="quarter" idx="11"/>
          </p:nvPr>
        </p:nvSpPr>
        <p:spPr>
          <a:xfrm>
            <a:off x="998807" y="6356350"/>
            <a:ext cx="10030264" cy="365125"/>
          </a:xfrm>
        </p:spPr>
        <p:txBody>
          <a:bodyPr/>
          <a:lstStyle/>
          <a:p>
            <a:r>
              <a:rPr lang="en-GB" dirty="0"/>
              <a:t>International Tourism Futures © Clare Lade, Paul Strickland, Elspeth Frew, Paul Willard, Swati Nagpal, Sandra </a:t>
            </a:r>
            <a:r>
              <a:rPr lang="en-GB" dirty="0" err="1"/>
              <a:t>Cherro</a:t>
            </a:r>
            <a:r>
              <a:rPr lang="en-GB" dirty="0"/>
              <a:t> Osorio, Peter Vitartas. </a:t>
            </a:r>
          </a:p>
          <a:p>
            <a:r>
              <a:rPr lang="en-GB" dirty="0"/>
              <a:t>All rights reserved 2020</a:t>
            </a:r>
          </a:p>
        </p:txBody>
      </p:sp>
      <p:pic>
        <p:nvPicPr>
          <p:cNvPr id="5" name="Picture 4" descr="A picture containing colorful&#10;&#10;Description automatically generated">
            <a:extLst>
              <a:ext uri="{FF2B5EF4-FFF2-40B4-BE49-F238E27FC236}">
                <a16:creationId xmlns:a16="http://schemas.microsoft.com/office/drawing/2014/main" id="{120408FB-E65D-41A2-A114-33E23165DC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15798"/>
            <a:ext cx="1524000" cy="1985287"/>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895C6E3B-5AF3-4C1E-9350-EED5E0C636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504" y="6084016"/>
            <a:ext cx="713496" cy="68701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453021C-AE19-42AD-9A7A-3BCEB6D03D7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30000" y="6084016"/>
            <a:ext cx="713496" cy="687013"/>
          </a:xfrm>
          <a:prstGeom prst="rect">
            <a:avLst/>
          </a:prstGeom>
        </p:spPr>
      </p:pic>
    </p:spTree>
    <p:extLst>
      <p:ext uri="{BB962C8B-B14F-4D97-AF65-F5344CB8AC3E}">
        <p14:creationId xmlns:p14="http://schemas.microsoft.com/office/powerpoint/2010/main" val="333507419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Film Tourism and Destinations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45123" y="1585180"/>
            <a:ext cx="10515600" cy="4486275"/>
          </a:xfrm>
        </p:spPr>
        <p:txBody>
          <a:bodyPr>
            <a:normAutofit/>
          </a:bodyPr>
          <a:lstStyle/>
          <a:p>
            <a:pPr>
              <a:lnSpc>
                <a:spcPct val="100000"/>
              </a:lnSpc>
            </a:pPr>
            <a:r>
              <a:rPr lang="en-AU" sz="3000" dirty="0"/>
              <a:t>Issues of inauthenticity and displacement may arise when a movie is filmed in one place but is actually representing somewhere else entirely</a:t>
            </a:r>
          </a:p>
          <a:p>
            <a:pPr>
              <a:lnSpc>
                <a:spcPct val="100000"/>
              </a:lnSpc>
            </a:pPr>
            <a:endParaRPr lang="en-AU" sz="3000" dirty="0"/>
          </a:p>
          <a:p>
            <a:pPr>
              <a:lnSpc>
                <a:spcPct val="100000"/>
              </a:lnSpc>
            </a:pPr>
            <a:r>
              <a:rPr lang="en-AU" sz="3000" dirty="0"/>
              <a:t>Although not all tourists expect a completely authentic destination experience, some do and may be disappointed when the reality does not match their expectations </a:t>
            </a:r>
          </a:p>
          <a:p>
            <a:pPr marL="0" indent="0" algn="r">
              <a:lnSpc>
                <a:spcPct val="100000"/>
              </a:lnSpc>
              <a:buNone/>
            </a:pPr>
            <a:r>
              <a:rPr lang="en-AU" sz="2600" i="1" dirty="0"/>
              <a:t>(Yeoman, 2008; Bolan et al., 2011; </a:t>
            </a:r>
            <a:r>
              <a:rPr lang="en-AU" sz="2600" i="1" dirty="0" err="1"/>
              <a:t>Rickley</a:t>
            </a:r>
            <a:r>
              <a:rPr lang="en-AU" sz="2600" i="1" dirty="0"/>
              <a:t> and </a:t>
            </a:r>
            <a:r>
              <a:rPr lang="en-AU" sz="2600" i="1" dirty="0" err="1"/>
              <a:t>Vidon</a:t>
            </a:r>
            <a:r>
              <a:rPr lang="en-AU" sz="2600" i="1" dirty="0"/>
              <a:t>, 2018); </a:t>
            </a:r>
          </a:p>
          <a:p>
            <a:pPr>
              <a:lnSpc>
                <a:spcPct val="10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968883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normAutofit fontScale="90000"/>
          </a:bodyPr>
          <a:lstStyle/>
          <a:p>
            <a:br>
              <a:rPr lang="en-AU" b="1" dirty="0">
                <a:latin typeface="+mn-lt"/>
              </a:rPr>
            </a:br>
            <a:r>
              <a:rPr lang="en-AU" b="1" dirty="0">
                <a:latin typeface="+mn-lt"/>
              </a:rPr>
              <a:t>Examples of Displacement Film Tourism</a:t>
            </a:r>
            <a:br>
              <a:rPr lang="en-AU" b="1" dirty="0">
                <a:latin typeface="+mn-lt"/>
              </a:rPr>
            </a:br>
            <a:endParaRPr lang="en-AU" b="1" dirty="0">
              <a:latin typeface="+mn-lt"/>
            </a:endParaRP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45123" y="1465386"/>
            <a:ext cx="10515600" cy="4056184"/>
          </a:xfrm>
        </p:spPr>
        <p:txBody>
          <a:bodyPr>
            <a:normAutofit/>
          </a:bodyPr>
          <a:lstStyle/>
          <a:p>
            <a:pPr marL="0" indent="0">
              <a:lnSpc>
                <a:spcPct val="100000"/>
              </a:lnSpc>
              <a:buNone/>
            </a:pPr>
            <a:endParaRPr lang="en-AU" sz="3200" dirty="0"/>
          </a:p>
          <a:p>
            <a:pPr>
              <a:lnSpc>
                <a:spcPct val="100000"/>
              </a:lnSpc>
            </a:pPr>
            <a:r>
              <a:rPr lang="en-AU" sz="3200" dirty="0"/>
              <a:t>The Last Samurai set in Japan but filmed in New Zealand</a:t>
            </a:r>
          </a:p>
          <a:p>
            <a:pPr>
              <a:lnSpc>
                <a:spcPct val="100000"/>
              </a:lnSpc>
            </a:pPr>
            <a:r>
              <a:rPr lang="en-AU" sz="3200" dirty="0"/>
              <a:t>Braveheart set in Scotland but filmed in Ireland</a:t>
            </a:r>
          </a:p>
          <a:p>
            <a:pPr>
              <a:lnSpc>
                <a:spcPct val="100000"/>
              </a:lnSpc>
            </a:pPr>
            <a:r>
              <a:rPr lang="en-AU" sz="3200" dirty="0"/>
              <a:t>Gangs of New York set in the USA but filmed in Italy</a:t>
            </a:r>
          </a:p>
          <a:p>
            <a:pPr>
              <a:lnSpc>
                <a:spcPct val="100000"/>
              </a:lnSpc>
            </a:pPr>
            <a:r>
              <a:rPr lang="en-AU" sz="3200" dirty="0"/>
              <a:t>Saving Private Ryan set in France but filmed in Ireland</a:t>
            </a:r>
          </a:p>
          <a:p>
            <a:pPr>
              <a:lnSpc>
                <a:spcPct val="100000"/>
              </a:lnSpc>
            </a:pPr>
            <a:r>
              <a:rPr lang="en-AU" sz="3200" dirty="0"/>
              <a:t>Batman Begins set in the USA but filmed in England</a:t>
            </a:r>
          </a:p>
          <a:p>
            <a:pPr>
              <a:lnSpc>
                <a:spcPct val="10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539645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Film Tourism and Destinations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45123" y="1585180"/>
            <a:ext cx="10515600" cy="4486275"/>
          </a:xfrm>
        </p:spPr>
        <p:txBody>
          <a:bodyPr>
            <a:normAutofit/>
          </a:bodyPr>
          <a:lstStyle/>
          <a:p>
            <a:pPr>
              <a:lnSpc>
                <a:spcPct val="100000"/>
              </a:lnSpc>
            </a:pPr>
            <a:r>
              <a:rPr lang="en-AU" sz="3000" dirty="0"/>
              <a:t>DMOs can consider strategies for creating emotional attachment to the movie and the associated site</a:t>
            </a:r>
          </a:p>
          <a:p>
            <a:pPr>
              <a:lnSpc>
                <a:spcPct val="100000"/>
              </a:lnSpc>
            </a:pPr>
            <a:endParaRPr lang="en-AU" sz="3000" i="1" dirty="0"/>
          </a:p>
          <a:p>
            <a:pPr marL="0" indent="0" algn="ctr">
              <a:lnSpc>
                <a:spcPct val="100000"/>
              </a:lnSpc>
              <a:buNone/>
            </a:pPr>
            <a:r>
              <a:rPr lang="en-AU" sz="3000" dirty="0"/>
              <a:t>It is really powerful if a destination highlights the ‘emotional hook of the film's story’ and connects that emotion to the location where their favourite movie was filmed</a:t>
            </a:r>
          </a:p>
          <a:p>
            <a:pPr marL="0" indent="0" algn="r">
              <a:lnSpc>
                <a:spcPct val="100000"/>
              </a:lnSpc>
              <a:buNone/>
            </a:pPr>
            <a:r>
              <a:rPr lang="en-AU" sz="2600" i="1" dirty="0"/>
              <a:t>White (2017)</a:t>
            </a:r>
          </a:p>
          <a:p>
            <a:pPr>
              <a:lnSpc>
                <a:spcPct val="10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009262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5"/>
            <a:ext cx="10515600" cy="748567"/>
          </a:xfrm>
        </p:spPr>
        <p:txBody>
          <a:bodyPr/>
          <a:lstStyle/>
          <a:p>
            <a:r>
              <a:rPr lang="en-AU" b="1" dirty="0">
                <a:latin typeface="+mn-lt"/>
              </a:rPr>
              <a:t>Benefits of Film Tourism </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254370"/>
            <a:ext cx="10515600" cy="4922594"/>
          </a:xfrm>
        </p:spPr>
        <p:txBody>
          <a:bodyPr>
            <a:normAutofit/>
          </a:bodyPr>
          <a:lstStyle/>
          <a:p>
            <a:r>
              <a:rPr lang="en-AU" dirty="0"/>
              <a:t>Long periods of destination exposure</a:t>
            </a:r>
          </a:p>
          <a:p>
            <a:r>
              <a:rPr lang="en-AU" dirty="0"/>
              <a:t>Increase visitation</a:t>
            </a:r>
          </a:p>
          <a:p>
            <a:pPr lvl="1"/>
            <a:r>
              <a:rPr lang="en-AU" dirty="0"/>
              <a:t>Generate visitor spending</a:t>
            </a:r>
          </a:p>
          <a:p>
            <a:pPr lvl="1"/>
            <a:r>
              <a:rPr lang="en-AU" dirty="0"/>
              <a:t>Increase direct economic impact on local economy</a:t>
            </a:r>
          </a:p>
          <a:p>
            <a:r>
              <a:rPr lang="en-AU" dirty="0"/>
              <a:t>Newly built facilities for locals to also enjoy</a:t>
            </a:r>
          </a:p>
          <a:p>
            <a:r>
              <a:rPr lang="en-AU" dirty="0"/>
              <a:t>Local business and employment opportunities</a:t>
            </a:r>
          </a:p>
          <a:p>
            <a:r>
              <a:rPr lang="en-AU" dirty="0"/>
              <a:t>Enhanced destination image</a:t>
            </a:r>
          </a:p>
          <a:p>
            <a:pPr lvl="1"/>
            <a:r>
              <a:rPr lang="en-AU" dirty="0"/>
              <a:t>Perfect scenes</a:t>
            </a:r>
          </a:p>
          <a:p>
            <a:pPr lvl="1"/>
            <a:r>
              <a:rPr lang="en-AU" dirty="0"/>
              <a:t>Actor appeal</a:t>
            </a:r>
          </a:p>
          <a:p>
            <a:r>
              <a:rPr lang="en-AU" dirty="0"/>
              <a:t>Potentially reach a wider market audience</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035110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5"/>
            <a:ext cx="10515600" cy="924413"/>
          </a:xfrm>
        </p:spPr>
        <p:txBody>
          <a:bodyPr/>
          <a:lstStyle/>
          <a:p>
            <a:r>
              <a:rPr lang="en-AU" b="1" dirty="0">
                <a:latin typeface="+mn-lt"/>
              </a:rPr>
              <a:t>Challenges of Film Tourism </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441938"/>
            <a:ext cx="10515600" cy="4735025"/>
          </a:xfrm>
        </p:spPr>
        <p:txBody>
          <a:bodyPr/>
          <a:lstStyle/>
          <a:p>
            <a:r>
              <a:rPr lang="en-AU" dirty="0"/>
              <a:t>Increased visitation may cause a range of negative impacts</a:t>
            </a:r>
          </a:p>
          <a:p>
            <a:pPr lvl="1"/>
            <a:r>
              <a:rPr lang="en-AU" sz="2800" dirty="0"/>
              <a:t>Social</a:t>
            </a:r>
          </a:p>
          <a:p>
            <a:pPr lvl="2"/>
            <a:r>
              <a:rPr lang="en-AU" sz="2400" dirty="0"/>
              <a:t>Increased crime and disparities between host and guest</a:t>
            </a:r>
          </a:p>
          <a:p>
            <a:pPr lvl="2"/>
            <a:r>
              <a:rPr lang="en-AU" sz="2400" dirty="0" err="1"/>
              <a:t>e.g</a:t>
            </a:r>
            <a:r>
              <a:rPr lang="en-AU" sz="2400" dirty="0"/>
              <a:t> Notting Hill Book Store</a:t>
            </a:r>
          </a:p>
          <a:p>
            <a:pPr lvl="1"/>
            <a:r>
              <a:rPr lang="en-AU" sz="2800" dirty="0"/>
              <a:t>Environmental</a:t>
            </a:r>
          </a:p>
          <a:p>
            <a:pPr lvl="2"/>
            <a:r>
              <a:rPr lang="en-AU" sz="2400" dirty="0"/>
              <a:t>Physical carrying capacity</a:t>
            </a:r>
          </a:p>
          <a:p>
            <a:pPr lvl="2"/>
            <a:r>
              <a:rPr lang="en-AU" sz="2400" dirty="0"/>
              <a:t>Pressure on roads and infrastructure</a:t>
            </a:r>
          </a:p>
          <a:p>
            <a:pPr lvl="2"/>
            <a:r>
              <a:rPr lang="en-AU" sz="2400" dirty="0" err="1"/>
              <a:t>e.g</a:t>
            </a:r>
            <a:r>
              <a:rPr lang="en-AU" sz="2400" dirty="0"/>
              <a:t> Maya Beach in Thailand and Matamata in NZ</a:t>
            </a:r>
          </a:p>
          <a:p>
            <a:pPr lvl="1"/>
            <a:r>
              <a:rPr lang="en-AU" sz="2800" dirty="0"/>
              <a:t>Economic</a:t>
            </a:r>
          </a:p>
          <a:p>
            <a:pPr lvl="2"/>
            <a:r>
              <a:rPr lang="en-AU" sz="2400" dirty="0"/>
              <a:t>Leakage from the local economy back to Hollywood or production company</a:t>
            </a:r>
          </a:p>
          <a:p>
            <a:pPr marL="914400" lvl="2" indent="0">
              <a:buNone/>
            </a:pPr>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468951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Future of Film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825624"/>
            <a:ext cx="10515600" cy="4530725"/>
          </a:xfrm>
        </p:spPr>
        <p:txBody>
          <a:bodyPr>
            <a:normAutofit/>
          </a:bodyPr>
          <a:lstStyle/>
          <a:p>
            <a:pPr marL="0" indent="0" algn="ctr">
              <a:lnSpc>
                <a:spcPct val="110000"/>
              </a:lnSpc>
              <a:buNone/>
            </a:pPr>
            <a:endParaRPr lang="en-AU" dirty="0"/>
          </a:p>
          <a:p>
            <a:pPr marL="0" indent="0" algn="ctr">
              <a:lnSpc>
                <a:spcPct val="110000"/>
              </a:lnSpc>
              <a:buNone/>
            </a:pPr>
            <a:r>
              <a:rPr lang="en-AU" dirty="0"/>
              <a:t>In the future film tourists will be able to travel to be physically close to where the movie and TV action took place, and to stand in the physical space where actors stood because this gives them ‘the chance to feel like part of the filming experience and to re-enact certain scenes’ </a:t>
            </a:r>
          </a:p>
          <a:p>
            <a:pPr marL="0" indent="0" algn="r">
              <a:lnSpc>
                <a:spcPct val="110000"/>
              </a:lnSpc>
              <a:buNone/>
            </a:pPr>
            <a:r>
              <a:rPr lang="en-AU" sz="2600" i="1" dirty="0"/>
              <a:t>(</a:t>
            </a:r>
            <a:r>
              <a:rPr lang="en-AU" sz="2600" i="1" dirty="0" err="1"/>
              <a:t>Ghisoiu</a:t>
            </a:r>
            <a:r>
              <a:rPr lang="en-AU" sz="2600" i="1" dirty="0"/>
              <a:t> et al., 2017)</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958021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Future of Film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90688"/>
            <a:ext cx="10515600" cy="4530725"/>
          </a:xfrm>
        </p:spPr>
        <p:txBody>
          <a:bodyPr>
            <a:normAutofit/>
          </a:bodyPr>
          <a:lstStyle/>
          <a:p>
            <a:pPr marL="0" indent="0">
              <a:lnSpc>
                <a:spcPct val="110000"/>
              </a:lnSpc>
              <a:buNone/>
            </a:pPr>
            <a:r>
              <a:rPr lang="en-AU" dirty="0"/>
              <a:t>Options of experiencing film locations virtually rather than travelling to the original filming site </a:t>
            </a:r>
          </a:p>
          <a:p>
            <a:pPr marL="0" indent="0">
              <a:lnSpc>
                <a:spcPct val="110000"/>
              </a:lnSpc>
              <a:buNone/>
            </a:pPr>
            <a:endParaRPr lang="en-AU" dirty="0"/>
          </a:p>
          <a:p>
            <a:pPr marL="0" indent="0">
              <a:lnSpc>
                <a:spcPct val="110000"/>
              </a:lnSpc>
              <a:buNone/>
            </a:pPr>
            <a:r>
              <a:rPr lang="en-AU" dirty="0"/>
              <a:t>An individual’s desire to engage with their favourite film or TV show could occur within an individual’s home community </a:t>
            </a:r>
          </a:p>
          <a:p>
            <a:pPr marL="0" indent="0">
              <a:lnSpc>
                <a:spcPct val="110000"/>
              </a:lnSpc>
              <a:buNone/>
            </a:pPr>
            <a:endParaRPr lang="en-AU" dirty="0"/>
          </a:p>
          <a:p>
            <a:pPr marL="0" indent="0">
              <a:lnSpc>
                <a:spcPct val="110000"/>
              </a:lnSpc>
              <a:buNone/>
            </a:pPr>
            <a:r>
              <a:rPr lang="en-AU" dirty="0"/>
              <a:t>Organisations develop movie or TV show related themed products and services for consumption at home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024822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Future of Film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90688"/>
            <a:ext cx="10515600" cy="4665661"/>
          </a:xfrm>
        </p:spPr>
        <p:txBody>
          <a:bodyPr>
            <a:normAutofit/>
          </a:bodyPr>
          <a:lstStyle/>
          <a:p>
            <a:pPr>
              <a:lnSpc>
                <a:spcPct val="110000"/>
              </a:lnSpc>
            </a:pPr>
            <a:r>
              <a:rPr lang="en-AU" dirty="0"/>
              <a:t>More tourism infrastructure will be required in the future to accommodate increased visitation to film destinations</a:t>
            </a:r>
          </a:p>
          <a:p>
            <a:pPr lvl="1">
              <a:lnSpc>
                <a:spcPct val="110000"/>
              </a:lnSpc>
            </a:pPr>
            <a:r>
              <a:rPr lang="en-AU" dirty="0"/>
              <a:t>Lord of the Rings example</a:t>
            </a:r>
          </a:p>
          <a:p>
            <a:pPr>
              <a:lnSpc>
                <a:spcPct val="110000"/>
              </a:lnSpc>
            </a:pPr>
            <a:r>
              <a:rPr lang="en-AU" dirty="0"/>
              <a:t>New niche films in the future will be developed for fans who want to visit film sites</a:t>
            </a:r>
          </a:p>
          <a:p>
            <a:pPr lvl="1">
              <a:lnSpc>
                <a:spcPct val="110000"/>
              </a:lnSpc>
            </a:pPr>
            <a:r>
              <a:rPr lang="en-AU" dirty="0"/>
              <a:t>Gold Coast in Australia example</a:t>
            </a:r>
          </a:p>
          <a:p>
            <a:pPr>
              <a:lnSpc>
                <a:spcPct val="110000"/>
              </a:lnSpc>
            </a:pPr>
            <a:r>
              <a:rPr lang="en-AU" dirty="0"/>
              <a:t>Dedicated film cruises</a:t>
            </a:r>
          </a:p>
          <a:p>
            <a:pPr lvl="1">
              <a:lnSpc>
                <a:spcPct val="110000"/>
              </a:lnSpc>
            </a:pPr>
            <a:r>
              <a:rPr lang="en-AU" dirty="0"/>
              <a:t>Bolsover Cruise Club example</a:t>
            </a:r>
          </a:p>
          <a:p>
            <a:pPr lvl="1">
              <a:lnSpc>
                <a:spcPct val="110000"/>
              </a:lnSpc>
            </a:pPr>
            <a:endParaRPr lang="en-AU" dirty="0"/>
          </a:p>
          <a:p>
            <a:pPr>
              <a:lnSpc>
                <a:spcPct val="110000"/>
              </a:lnSpc>
            </a:pPr>
            <a:endParaRPr lang="en-AU" dirty="0"/>
          </a:p>
          <a:p>
            <a:pPr>
              <a:lnSpc>
                <a:spcPct val="11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74565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BD911-579A-4A21-A6A6-EF22E36B83DF}"/>
              </a:ext>
            </a:extLst>
          </p:cNvPr>
          <p:cNvSpPr>
            <a:spLocks noGrp="1"/>
          </p:cNvSpPr>
          <p:nvPr>
            <p:ph type="title"/>
          </p:nvPr>
        </p:nvSpPr>
        <p:spPr>
          <a:xfrm>
            <a:off x="1351084" y="867507"/>
            <a:ext cx="9489831" cy="668215"/>
          </a:xfrm>
        </p:spPr>
        <p:txBody>
          <a:bodyPr>
            <a:normAutofit fontScale="90000"/>
          </a:bodyPr>
          <a:lstStyle/>
          <a:p>
            <a:pPr algn="ctr"/>
            <a:br>
              <a:rPr lang="en-AU" sz="2000" b="1" dirty="0">
                <a:latin typeface="+mn-lt"/>
              </a:rPr>
            </a:br>
            <a:r>
              <a:rPr lang="en-AU" sz="2000" b="1" dirty="0">
                <a:latin typeface="+mn-lt"/>
              </a:rPr>
              <a:t>Table 8.1: Locations Visited During the Film Cruise with the Associated Movie </a:t>
            </a:r>
            <a:br>
              <a:rPr lang="en-AU" sz="2000" b="1" dirty="0">
                <a:latin typeface="+mn-lt"/>
              </a:rPr>
            </a:br>
            <a:endParaRPr lang="en-AU" sz="2000" b="1" dirty="0">
              <a:latin typeface="+mn-lt"/>
            </a:endParaRPr>
          </a:p>
        </p:txBody>
      </p:sp>
      <p:graphicFrame>
        <p:nvGraphicFramePr>
          <p:cNvPr id="7" name="Content Placeholder 6">
            <a:extLst>
              <a:ext uri="{FF2B5EF4-FFF2-40B4-BE49-F238E27FC236}">
                <a16:creationId xmlns:a16="http://schemas.microsoft.com/office/drawing/2014/main" id="{5EB15F1E-0E74-4818-B5F8-3B8788A412FA}"/>
              </a:ext>
            </a:extLst>
          </p:cNvPr>
          <p:cNvGraphicFramePr>
            <a:graphicFrameLocks noGrp="1"/>
          </p:cNvGraphicFramePr>
          <p:nvPr>
            <p:ph idx="1"/>
            <p:extLst>
              <p:ext uri="{D42A27DB-BD31-4B8C-83A1-F6EECF244321}">
                <p14:modId xmlns:p14="http://schemas.microsoft.com/office/powerpoint/2010/main" val="667136471"/>
              </p:ext>
            </p:extLst>
          </p:nvPr>
        </p:nvGraphicFramePr>
        <p:xfrm>
          <a:off x="1351084" y="2011363"/>
          <a:ext cx="9489831" cy="2825262"/>
        </p:xfrm>
        <a:graphic>
          <a:graphicData uri="http://schemas.openxmlformats.org/drawingml/2006/table">
            <a:tbl>
              <a:tblPr firstRow="1" firstCol="1" bandRow="1">
                <a:tableStyleId>{5C22544A-7EE6-4342-B048-85BDC9FD1C3A}</a:tableStyleId>
              </a:tblPr>
              <a:tblGrid>
                <a:gridCol w="4446102">
                  <a:extLst>
                    <a:ext uri="{9D8B030D-6E8A-4147-A177-3AD203B41FA5}">
                      <a16:colId xmlns:a16="http://schemas.microsoft.com/office/drawing/2014/main" val="3961078997"/>
                    </a:ext>
                  </a:extLst>
                </a:gridCol>
                <a:gridCol w="5043729">
                  <a:extLst>
                    <a:ext uri="{9D8B030D-6E8A-4147-A177-3AD203B41FA5}">
                      <a16:colId xmlns:a16="http://schemas.microsoft.com/office/drawing/2014/main" val="3950955716"/>
                    </a:ext>
                  </a:extLst>
                </a:gridCol>
              </a:tblGrid>
              <a:tr h="2825262">
                <a:tc>
                  <a:txBody>
                    <a:bodyPr/>
                    <a:lstStyle/>
                    <a:p>
                      <a:pPr algn="ctr">
                        <a:lnSpc>
                          <a:spcPct val="107000"/>
                        </a:lnSpc>
                        <a:spcAft>
                          <a:spcPts val="0"/>
                        </a:spcAft>
                      </a:pPr>
                      <a:r>
                        <a:rPr lang="en-AU" sz="1800" dirty="0">
                          <a:solidFill>
                            <a:srgbClr val="002060"/>
                          </a:solidFill>
                          <a:effectLst/>
                        </a:rPr>
                        <a:t>Location</a:t>
                      </a:r>
                    </a:p>
                    <a:p>
                      <a:pPr algn="ctr">
                        <a:lnSpc>
                          <a:spcPct val="107000"/>
                        </a:lnSpc>
                        <a:spcAft>
                          <a:spcPts val="0"/>
                        </a:spcAft>
                      </a:pPr>
                      <a:r>
                        <a:rPr lang="en-AU" sz="1800" dirty="0">
                          <a:effectLst/>
                        </a:rPr>
                        <a:t>Venice, Italy; and Barcelona, Spain</a:t>
                      </a:r>
                    </a:p>
                    <a:p>
                      <a:pPr algn="ctr">
                        <a:lnSpc>
                          <a:spcPct val="107000"/>
                        </a:lnSpc>
                        <a:spcAft>
                          <a:spcPts val="0"/>
                        </a:spcAft>
                      </a:pPr>
                      <a:r>
                        <a:rPr lang="en-AU" sz="1800" dirty="0">
                          <a:effectLst/>
                        </a:rPr>
                        <a:t>Rome, Italy; Athens, Greece; Istanbul, Turkey</a:t>
                      </a:r>
                    </a:p>
                    <a:p>
                      <a:pPr marR="24765" algn="ctr">
                        <a:lnSpc>
                          <a:spcPct val="107000"/>
                        </a:lnSpc>
                        <a:spcAft>
                          <a:spcPts val="0"/>
                        </a:spcAft>
                      </a:pPr>
                      <a:r>
                        <a:rPr lang="en-AU" sz="1800" dirty="0">
                          <a:effectLst/>
                        </a:rPr>
                        <a:t>New York, USA</a:t>
                      </a:r>
                    </a:p>
                    <a:p>
                      <a:pPr algn="ctr">
                        <a:lnSpc>
                          <a:spcPct val="107000"/>
                        </a:lnSpc>
                        <a:spcAft>
                          <a:spcPts val="0"/>
                        </a:spcAft>
                      </a:pPr>
                      <a:r>
                        <a:rPr lang="en-AU" sz="1800" dirty="0">
                          <a:effectLst/>
                        </a:rPr>
                        <a:t>Los Angeles, USA</a:t>
                      </a:r>
                    </a:p>
                    <a:p>
                      <a:pPr algn="ctr">
                        <a:lnSpc>
                          <a:spcPct val="107000"/>
                        </a:lnSpc>
                        <a:spcAft>
                          <a:spcPts val="0"/>
                        </a:spcAft>
                      </a:pPr>
                      <a:r>
                        <a:rPr lang="en-AU" sz="1800" dirty="0">
                          <a:effectLst/>
                        </a:rPr>
                        <a:t>Hawaii, USA</a:t>
                      </a:r>
                    </a:p>
                    <a:p>
                      <a:pPr algn="ctr">
                        <a:lnSpc>
                          <a:spcPct val="107000"/>
                        </a:lnSpc>
                        <a:spcAft>
                          <a:spcPts val="0"/>
                        </a:spcAft>
                      </a:pPr>
                      <a:r>
                        <a:rPr lang="en-AU" sz="1800" dirty="0">
                          <a:effectLst/>
                        </a:rPr>
                        <a:t>New Zealand</a:t>
                      </a:r>
                    </a:p>
                    <a:p>
                      <a:pPr algn="ctr">
                        <a:lnSpc>
                          <a:spcPct val="107000"/>
                        </a:lnSpc>
                        <a:spcAft>
                          <a:spcPts val="0"/>
                        </a:spcAft>
                      </a:pPr>
                      <a:r>
                        <a:rPr lang="en-AU" sz="1800" dirty="0">
                          <a:effectLst/>
                        </a:rPr>
                        <a:t>Phuket, Thailand</a:t>
                      </a:r>
                    </a:p>
                    <a:p>
                      <a:pPr algn="ctr">
                        <a:lnSpc>
                          <a:spcPct val="107000"/>
                        </a:lnSpc>
                        <a:spcAft>
                          <a:spcPts val="0"/>
                        </a:spcAft>
                      </a:pPr>
                      <a:r>
                        <a:rPr lang="en-AU" sz="1800" dirty="0">
                          <a:effectLst/>
                        </a:rPr>
                        <a:t>Abu Dhabi, United Arab Emirates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800" dirty="0">
                          <a:solidFill>
                            <a:srgbClr val="002060"/>
                          </a:solidFill>
                          <a:effectLst/>
                        </a:rPr>
                        <a:t>Movie</a:t>
                      </a:r>
                    </a:p>
                    <a:p>
                      <a:pPr>
                        <a:lnSpc>
                          <a:spcPct val="107000"/>
                        </a:lnSpc>
                        <a:spcAft>
                          <a:spcPts val="0"/>
                        </a:spcAft>
                      </a:pPr>
                      <a:r>
                        <a:rPr lang="en-AU" sz="1800" dirty="0">
                          <a:effectLst/>
                        </a:rPr>
                        <a:t>The Godfather</a:t>
                      </a:r>
                    </a:p>
                    <a:p>
                      <a:pPr>
                        <a:lnSpc>
                          <a:spcPct val="107000"/>
                        </a:lnSpc>
                        <a:spcAft>
                          <a:spcPts val="0"/>
                        </a:spcAft>
                      </a:pPr>
                      <a:r>
                        <a:rPr lang="en-AU" sz="1800" dirty="0">
                          <a:effectLst/>
                        </a:rPr>
                        <a:t>The Good, The Bad and The Ugly; and, Mamma Mia</a:t>
                      </a:r>
                    </a:p>
                    <a:p>
                      <a:pPr>
                        <a:lnSpc>
                          <a:spcPct val="107000"/>
                        </a:lnSpc>
                        <a:spcAft>
                          <a:spcPts val="0"/>
                        </a:spcAft>
                      </a:pPr>
                      <a:r>
                        <a:rPr lang="en-AU" sz="1800" dirty="0">
                          <a:effectLst/>
                        </a:rPr>
                        <a:t>Spider Man</a:t>
                      </a:r>
                    </a:p>
                    <a:p>
                      <a:pPr>
                        <a:lnSpc>
                          <a:spcPct val="107000"/>
                        </a:lnSpc>
                        <a:spcAft>
                          <a:spcPts val="0"/>
                        </a:spcAft>
                      </a:pPr>
                      <a:r>
                        <a:rPr lang="en-AU" sz="1800" dirty="0">
                          <a:effectLst/>
                        </a:rPr>
                        <a:t>Pretty Woman</a:t>
                      </a:r>
                    </a:p>
                    <a:p>
                      <a:pPr>
                        <a:lnSpc>
                          <a:spcPct val="107000"/>
                        </a:lnSpc>
                        <a:spcAft>
                          <a:spcPts val="0"/>
                        </a:spcAft>
                      </a:pPr>
                      <a:r>
                        <a:rPr lang="en-AU" sz="1800" dirty="0">
                          <a:effectLst/>
                        </a:rPr>
                        <a:t>Jurassic World</a:t>
                      </a:r>
                    </a:p>
                    <a:p>
                      <a:pPr>
                        <a:lnSpc>
                          <a:spcPct val="107000"/>
                        </a:lnSpc>
                        <a:spcAft>
                          <a:spcPts val="0"/>
                        </a:spcAft>
                      </a:pPr>
                      <a:r>
                        <a:rPr lang="en-AU" sz="1800" dirty="0">
                          <a:effectLst/>
                        </a:rPr>
                        <a:t>The Lord of the Rings</a:t>
                      </a:r>
                    </a:p>
                    <a:p>
                      <a:pPr>
                        <a:lnSpc>
                          <a:spcPct val="107000"/>
                        </a:lnSpc>
                        <a:spcAft>
                          <a:spcPts val="0"/>
                        </a:spcAft>
                      </a:pPr>
                      <a:r>
                        <a:rPr lang="en-AU" sz="1800" dirty="0">
                          <a:effectLst/>
                        </a:rPr>
                        <a:t>The Beach</a:t>
                      </a:r>
                    </a:p>
                    <a:p>
                      <a:pPr>
                        <a:lnSpc>
                          <a:spcPct val="107000"/>
                        </a:lnSpc>
                        <a:spcAft>
                          <a:spcPts val="0"/>
                        </a:spcAft>
                      </a:pPr>
                      <a:r>
                        <a:rPr lang="en-AU" sz="1800" dirty="0">
                          <a:effectLst/>
                        </a:rPr>
                        <a:t>Star Wars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9533038"/>
                  </a:ext>
                </a:extLst>
              </a:tr>
            </a:tbl>
          </a:graphicData>
        </a:graphic>
      </p:graphicFrame>
      <p:sp>
        <p:nvSpPr>
          <p:cNvPr id="4" name="Footer Placeholder 3">
            <a:extLst>
              <a:ext uri="{FF2B5EF4-FFF2-40B4-BE49-F238E27FC236}">
                <a16:creationId xmlns:a16="http://schemas.microsoft.com/office/drawing/2014/main" id="{92C04BEC-42D1-4C61-86D7-D18C01CC2221}"/>
              </a:ext>
            </a:extLst>
          </p:cNvPr>
          <p:cNvSpPr>
            <a:spLocks noGrp="1"/>
          </p:cNvSpPr>
          <p:nvPr>
            <p:ph type="ftr" sz="quarter" idx="11"/>
          </p:nvPr>
        </p:nvSpPr>
        <p:spPr/>
        <p:txBody>
          <a:bodyPr/>
          <a:lstStyle/>
          <a:p>
            <a:r>
              <a:rPr lang="en-GB"/>
              <a:t>[book title]  © Goodfellow Publishers 201x</a:t>
            </a:r>
          </a:p>
        </p:txBody>
      </p:sp>
      <p:sp>
        <p:nvSpPr>
          <p:cNvPr id="8" name="TextBox 7">
            <a:extLst>
              <a:ext uri="{FF2B5EF4-FFF2-40B4-BE49-F238E27FC236}">
                <a16:creationId xmlns:a16="http://schemas.microsoft.com/office/drawing/2014/main" id="{84A388B2-932B-48EC-B602-A801D2137934}"/>
              </a:ext>
            </a:extLst>
          </p:cNvPr>
          <p:cNvSpPr txBox="1"/>
          <p:nvPr/>
        </p:nvSpPr>
        <p:spPr>
          <a:xfrm>
            <a:off x="1500554" y="5169877"/>
            <a:ext cx="5216769" cy="369332"/>
          </a:xfrm>
          <a:prstGeom prst="rect">
            <a:avLst/>
          </a:prstGeom>
          <a:noFill/>
        </p:spPr>
        <p:txBody>
          <a:bodyPr wrap="square" rtlCol="0">
            <a:spAutoFit/>
          </a:bodyPr>
          <a:lstStyle/>
          <a:p>
            <a:r>
              <a:rPr lang="en-AU" i="1"/>
              <a:t>Source:</a:t>
            </a:r>
            <a:r>
              <a:rPr lang="en-AU"/>
              <a:t> Mcguire, 2016.</a:t>
            </a:r>
          </a:p>
        </p:txBody>
      </p:sp>
    </p:spTree>
    <p:extLst>
      <p:ext uri="{BB962C8B-B14F-4D97-AF65-F5344CB8AC3E}">
        <p14:creationId xmlns:p14="http://schemas.microsoft.com/office/powerpoint/2010/main" val="3196941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Future of Film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90688"/>
            <a:ext cx="10515600" cy="4665661"/>
          </a:xfrm>
        </p:spPr>
        <p:txBody>
          <a:bodyPr>
            <a:normAutofit fontScale="92500" lnSpcReduction="10000"/>
          </a:bodyPr>
          <a:lstStyle/>
          <a:p>
            <a:pPr>
              <a:lnSpc>
                <a:spcPct val="110000"/>
              </a:lnSpc>
            </a:pPr>
            <a:r>
              <a:rPr lang="en-AU" dirty="0"/>
              <a:t>Tourism destination authorities of the future would be wise to partner with location scout companies who specialise in finding appropriate locations for the setting of movies and TV series. </a:t>
            </a:r>
          </a:p>
          <a:p>
            <a:pPr>
              <a:lnSpc>
                <a:spcPct val="110000"/>
              </a:lnSpc>
            </a:pPr>
            <a:endParaRPr lang="en-AU" dirty="0"/>
          </a:p>
          <a:p>
            <a:pPr>
              <a:lnSpc>
                <a:spcPct val="110000"/>
              </a:lnSpc>
            </a:pPr>
            <a:r>
              <a:rPr lang="en-AU" dirty="0"/>
              <a:t>For example, the company Easy Locations was established to help film producers and other productions in California find the perfect locations for their movies. </a:t>
            </a:r>
          </a:p>
          <a:p>
            <a:pPr lvl="1">
              <a:lnSpc>
                <a:spcPct val="110000"/>
              </a:lnSpc>
            </a:pPr>
            <a:r>
              <a:rPr lang="en-AU" dirty="0"/>
              <a:t>Home and business owners of these sites receive rent for the use of their property ranging from $2000 to $10000 per month </a:t>
            </a:r>
          </a:p>
          <a:p>
            <a:pPr marL="457200" lvl="1" indent="0" algn="r">
              <a:lnSpc>
                <a:spcPct val="110000"/>
              </a:lnSpc>
              <a:buNone/>
            </a:pPr>
            <a:r>
              <a:rPr lang="en-AU" i="1" dirty="0"/>
              <a:t>(Easy Locations, 2019). </a:t>
            </a:r>
            <a:br>
              <a:rPr lang="en-AU" i="1" dirty="0"/>
            </a:br>
            <a:endParaRPr lang="en-AU" i="1" dirty="0"/>
          </a:p>
          <a:p>
            <a:pPr>
              <a:lnSpc>
                <a:spcPct val="110000"/>
              </a:lnSpc>
            </a:pPr>
            <a:endParaRPr lang="en-AU" dirty="0"/>
          </a:p>
          <a:p>
            <a:pPr>
              <a:lnSpc>
                <a:spcPct val="11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681226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Chapter Outline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35723"/>
            <a:ext cx="10515600" cy="4641240"/>
          </a:xfrm>
        </p:spPr>
        <p:txBody>
          <a:bodyPr/>
          <a:lstStyle/>
          <a:p>
            <a:pPr>
              <a:lnSpc>
                <a:spcPct val="100000"/>
              </a:lnSpc>
            </a:pPr>
            <a:r>
              <a:rPr lang="en-AU" dirty="0"/>
              <a:t>Introduction</a:t>
            </a:r>
          </a:p>
          <a:p>
            <a:pPr>
              <a:lnSpc>
                <a:spcPct val="100000"/>
              </a:lnSpc>
            </a:pPr>
            <a:r>
              <a:rPr lang="en-AU" dirty="0"/>
              <a:t>Film tourism and destinations</a:t>
            </a:r>
          </a:p>
          <a:p>
            <a:pPr lvl="1">
              <a:lnSpc>
                <a:spcPct val="100000"/>
              </a:lnSpc>
            </a:pPr>
            <a:r>
              <a:rPr lang="en-AU" dirty="0"/>
              <a:t>Benefits of film tourism</a:t>
            </a:r>
          </a:p>
          <a:p>
            <a:pPr lvl="1">
              <a:lnSpc>
                <a:spcPct val="100000"/>
              </a:lnSpc>
            </a:pPr>
            <a:r>
              <a:rPr lang="en-AU" dirty="0"/>
              <a:t>Challenges of film tourism</a:t>
            </a:r>
          </a:p>
          <a:p>
            <a:pPr>
              <a:lnSpc>
                <a:spcPct val="100000"/>
              </a:lnSpc>
            </a:pPr>
            <a:r>
              <a:rPr lang="en-AU" dirty="0"/>
              <a:t>The future of film tourism</a:t>
            </a:r>
          </a:p>
          <a:p>
            <a:pPr>
              <a:lnSpc>
                <a:spcPct val="100000"/>
              </a:lnSpc>
            </a:pPr>
            <a:r>
              <a:rPr lang="en-AU" dirty="0"/>
              <a:t>Summary</a:t>
            </a:r>
          </a:p>
          <a:p>
            <a:pPr>
              <a:lnSpc>
                <a:spcPct val="100000"/>
              </a:lnSpc>
            </a:pPr>
            <a:r>
              <a:rPr lang="en-AU" dirty="0"/>
              <a:t>Case study and additional resources</a:t>
            </a:r>
          </a:p>
          <a:p>
            <a:pPr lvl="1">
              <a:lnSpc>
                <a:spcPct val="100000"/>
              </a:lnSpc>
            </a:pPr>
            <a:r>
              <a:rPr lang="en-AU" dirty="0"/>
              <a:t>The ‘Game of Thrones’ Tourist Phenomenon</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70970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Future of Film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90688"/>
            <a:ext cx="10515600" cy="4665661"/>
          </a:xfrm>
        </p:spPr>
        <p:txBody>
          <a:bodyPr>
            <a:normAutofit lnSpcReduction="10000"/>
          </a:bodyPr>
          <a:lstStyle/>
          <a:p>
            <a:pPr>
              <a:lnSpc>
                <a:spcPct val="110000"/>
              </a:lnSpc>
            </a:pPr>
            <a:r>
              <a:rPr lang="en-AU" dirty="0"/>
              <a:t>DMOs are likely to more strategically align their marketing strategies/image development with films and TV series and are likely to be better prepared from a destination and visitor management perspective</a:t>
            </a:r>
          </a:p>
          <a:p>
            <a:pPr>
              <a:lnSpc>
                <a:spcPct val="110000"/>
              </a:lnSpc>
            </a:pPr>
            <a:endParaRPr lang="en-AU" dirty="0"/>
          </a:p>
          <a:p>
            <a:pPr>
              <a:lnSpc>
                <a:spcPct val="110000"/>
              </a:lnSpc>
            </a:pPr>
            <a:r>
              <a:rPr lang="en-AU" dirty="0"/>
              <a:t>For example, Tourism Australia used block buster movie Crocodile Dundee to encourage US residents to visit Australia</a:t>
            </a:r>
          </a:p>
          <a:p>
            <a:pPr lvl="1">
              <a:lnSpc>
                <a:spcPct val="110000"/>
              </a:lnSpc>
            </a:pPr>
            <a:r>
              <a:rPr lang="en-AU" dirty="0"/>
              <a:t>Two advertisements appeared during the USA Super Bowl match</a:t>
            </a:r>
          </a:p>
          <a:p>
            <a:pPr marL="0" indent="0">
              <a:lnSpc>
                <a:spcPct val="110000"/>
              </a:lnSpc>
              <a:buNone/>
            </a:pPr>
            <a:r>
              <a:rPr lang="en-AU" dirty="0"/>
              <a:t> </a:t>
            </a:r>
          </a:p>
          <a:p>
            <a:pPr>
              <a:lnSpc>
                <a:spcPct val="11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1266155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Summary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90688"/>
            <a:ext cx="10515600" cy="4486275"/>
          </a:xfrm>
        </p:spPr>
        <p:txBody>
          <a:bodyPr/>
          <a:lstStyle/>
          <a:p>
            <a:pPr>
              <a:lnSpc>
                <a:spcPct val="100000"/>
              </a:lnSpc>
            </a:pPr>
            <a:r>
              <a:rPr lang="en-AU" dirty="0"/>
              <a:t>Local tourism authorities should look to embrace film-related travel opportunities by anticipating what services and facilities to offer tourists that will provide a satisfying experience</a:t>
            </a:r>
          </a:p>
          <a:p>
            <a:pPr lvl="1">
              <a:lnSpc>
                <a:spcPct val="100000"/>
              </a:lnSpc>
              <a:spcBef>
                <a:spcPts val="1000"/>
              </a:spcBef>
            </a:pPr>
            <a:r>
              <a:rPr lang="en-AU" dirty="0"/>
              <a:t>Tapping into the emotional aspect of the film or TV series</a:t>
            </a:r>
          </a:p>
          <a:p>
            <a:pPr>
              <a:lnSpc>
                <a:spcPct val="100000"/>
              </a:lnSpc>
            </a:pPr>
            <a:r>
              <a:rPr lang="en-AU" dirty="0"/>
              <a:t>The most popular sites to visit in the future will be ones that appeal to the visitor’s emotions and these sites should relate to aspects of the characters and story lines</a:t>
            </a:r>
          </a:p>
          <a:p>
            <a:pPr>
              <a:lnSpc>
                <a:spcPct val="100000"/>
              </a:lnSpc>
            </a:pPr>
            <a:r>
              <a:rPr lang="en-AU" dirty="0"/>
              <a:t>Film and tv series serve as a form of escapism and will only continue to grow</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9277486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1065090"/>
          </a:xfrm>
        </p:spPr>
        <p:txBody>
          <a:bodyPr/>
          <a:lstStyle/>
          <a:p>
            <a:r>
              <a:rPr lang="en-AU" b="1" dirty="0">
                <a:latin typeface="+mn-lt"/>
              </a:rPr>
              <a:t>Case Study and Additional Resources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430216"/>
            <a:ext cx="10814538" cy="4926134"/>
          </a:xfrm>
        </p:spPr>
        <p:txBody>
          <a:bodyPr>
            <a:normAutofit/>
          </a:bodyPr>
          <a:lstStyle/>
          <a:p>
            <a:pPr marL="0" indent="0">
              <a:lnSpc>
                <a:spcPct val="100000"/>
              </a:lnSpc>
              <a:spcBef>
                <a:spcPts val="600"/>
              </a:spcBef>
              <a:buNone/>
            </a:pPr>
            <a:r>
              <a:rPr lang="en-AU" b="1" dirty="0"/>
              <a:t>Case Study: </a:t>
            </a:r>
            <a:r>
              <a:rPr lang="en-AU" dirty="0"/>
              <a:t>The ‘Game of Thrones’ Tourist Phenomenon</a:t>
            </a:r>
          </a:p>
          <a:p>
            <a:pPr marL="0" indent="0">
              <a:lnSpc>
                <a:spcPct val="100000"/>
              </a:lnSpc>
              <a:spcBef>
                <a:spcPts val="600"/>
              </a:spcBef>
              <a:buNone/>
            </a:pPr>
            <a:endParaRPr lang="en-AU" b="1" dirty="0"/>
          </a:p>
          <a:p>
            <a:pPr marL="0" indent="0">
              <a:lnSpc>
                <a:spcPct val="100000"/>
              </a:lnSpc>
              <a:spcBef>
                <a:spcPts val="600"/>
              </a:spcBef>
              <a:buNone/>
            </a:pPr>
            <a:r>
              <a:rPr lang="en-AU" b="1" dirty="0"/>
              <a:t>Discussion Questions</a:t>
            </a:r>
            <a:endParaRPr lang="en-AU" sz="3600" b="1" dirty="0"/>
          </a:p>
          <a:p>
            <a:pPr marL="514350" indent="-514350">
              <a:buFont typeface="+mj-lt"/>
              <a:buAutoNum type="arabicPeriod"/>
            </a:pPr>
            <a:r>
              <a:rPr lang="en-AU" dirty="0"/>
              <a:t>Identify some advantages and disadvantages of ‘runaway’ productions, for both the film producers and the onsite locations.</a:t>
            </a:r>
          </a:p>
          <a:p>
            <a:pPr marL="514350" indent="-514350">
              <a:buFont typeface="+mj-lt"/>
              <a:buAutoNum type="arabicPeriod"/>
            </a:pPr>
            <a:r>
              <a:rPr lang="en-AU" dirty="0"/>
              <a:t>How might destinations strategically use film in order to further develop their tourism visitation?</a:t>
            </a:r>
          </a:p>
          <a:p>
            <a:pPr marL="514350" indent="-514350">
              <a:buFont typeface="+mj-lt"/>
              <a:buAutoNum type="arabicPeriod"/>
            </a:pPr>
            <a:r>
              <a:rPr lang="en-AU" dirty="0"/>
              <a:t>Assuming you are an individual who has never watched any GOT episodes, to what extent would you be interested in visiting these sites? Explain why you would or would not travel to these sites.</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1034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1018198"/>
          </a:xfrm>
        </p:spPr>
        <p:txBody>
          <a:bodyPr/>
          <a:lstStyle/>
          <a:p>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90688"/>
            <a:ext cx="10515600" cy="4486275"/>
          </a:xfrm>
        </p:spPr>
        <p:txBody>
          <a:bodyPr/>
          <a:lstStyle/>
          <a:p>
            <a:r>
              <a:rPr lang="en-AU" sz="3000" dirty="0"/>
              <a:t>Film tourism refers to a post-modern experience at an attraction or destination which has been portrayed in ‘some form of media representation, such as the cinema screen, television or video’ </a:t>
            </a:r>
          </a:p>
          <a:p>
            <a:pPr marL="0" indent="0" algn="r">
              <a:buNone/>
            </a:pPr>
            <a:r>
              <a:rPr lang="en-AU" sz="3000" dirty="0"/>
              <a:t>(</a:t>
            </a:r>
            <a:r>
              <a:rPr lang="en-AU" sz="3000" dirty="0" err="1"/>
              <a:t>Kork</a:t>
            </a:r>
            <a:r>
              <a:rPr lang="en-AU" sz="3000" dirty="0"/>
              <a:t>, 2018: 5)</a:t>
            </a:r>
          </a:p>
          <a:p>
            <a:endParaRPr lang="en-AU" dirty="0"/>
          </a:p>
          <a:p>
            <a:r>
              <a:rPr lang="en-AU" sz="3000" dirty="0"/>
              <a:t>Film-induced tourism occurs when a tourist visits ‘a destination or attraction as a result of the destination being featured on television, video, DVD or the cinema screen’ </a:t>
            </a:r>
          </a:p>
          <a:p>
            <a:pPr marL="0" indent="0" algn="r">
              <a:buNone/>
            </a:pPr>
            <a:r>
              <a:rPr lang="en-AU" dirty="0"/>
              <a:t>(Hudson and Ritchie, 2006: 256.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265391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82615"/>
            <a:ext cx="10515600" cy="4594348"/>
          </a:xfrm>
        </p:spPr>
        <p:txBody>
          <a:bodyPr/>
          <a:lstStyle/>
          <a:p>
            <a:r>
              <a:rPr lang="en-AU" sz="3000" dirty="0"/>
              <a:t>Film induced tourism falls under the umbrella of cultural tourism </a:t>
            </a:r>
          </a:p>
          <a:p>
            <a:pPr lvl="1"/>
            <a:r>
              <a:rPr lang="en-AU" sz="2600" dirty="0"/>
              <a:t>represents the cultural heritage of a destination </a:t>
            </a:r>
          </a:p>
          <a:p>
            <a:pPr lvl="1"/>
            <a:r>
              <a:rPr lang="en-AU" sz="2600" dirty="0"/>
              <a:t>considered an expression of visual arts and local traditions </a:t>
            </a:r>
          </a:p>
          <a:p>
            <a:pPr marL="0" indent="0" algn="r">
              <a:buNone/>
            </a:pPr>
            <a:r>
              <a:rPr lang="en-AU" sz="2600" i="1" dirty="0"/>
              <a:t>(</a:t>
            </a:r>
            <a:r>
              <a:rPr lang="en-AU" sz="2600" i="1" dirty="0" err="1"/>
              <a:t>Gjorgievski</a:t>
            </a:r>
            <a:r>
              <a:rPr lang="en-AU" sz="2600" i="1" dirty="0"/>
              <a:t> and </a:t>
            </a:r>
            <a:r>
              <a:rPr lang="en-AU" sz="2600" i="1" dirty="0" err="1"/>
              <a:t>Trpkova</a:t>
            </a:r>
            <a:r>
              <a:rPr lang="en-AU" sz="2600" i="1" dirty="0"/>
              <a:t>, 2012)</a:t>
            </a:r>
          </a:p>
          <a:p>
            <a:endParaRPr lang="en-AU" sz="2600" dirty="0"/>
          </a:p>
          <a:p>
            <a:r>
              <a:rPr lang="en-AU" sz="3000" dirty="0"/>
              <a:t>Film tourism has ‘great potential to advance cultural exchange and understanding’. </a:t>
            </a:r>
          </a:p>
          <a:p>
            <a:pPr marL="0" indent="0" algn="r">
              <a:buNone/>
            </a:pPr>
            <a:r>
              <a:rPr lang="en-AU" sz="2600" i="1" dirty="0"/>
              <a:t>(Kim et al., 2007: 1351)</a:t>
            </a:r>
            <a:br>
              <a:rPr lang="en-AU" sz="2600" i="1" dirty="0"/>
            </a:br>
            <a:endParaRPr lang="en-AU" sz="2600" i="1"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289073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‘Runaway’ Production Examples</a:t>
            </a:r>
          </a:p>
        </p:txBody>
      </p:sp>
      <p:sp>
        <p:nvSpPr>
          <p:cNvPr id="6" name="Text Placeholder 5">
            <a:extLst>
              <a:ext uri="{FF2B5EF4-FFF2-40B4-BE49-F238E27FC236}">
                <a16:creationId xmlns:a16="http://schemas.microsoft.com/office/drawing/2014/main" id="{4284BF30-B58C-48B3-915B-CAEB3EFACD9E}"/>
              </a:ext>
            </a:extLst>
          </p:cNvPr>
          <p:cNvSpPr>
            <a:spLocks noGrp="1"/>
          </p:cNvSpPr>
          <p:nvPr>
            <p:ph type="body" idx="1"/>
          </p:nvPr>
        </p:nvSpPr>
        <p:spPr>
          <a:xfrm>
            <a:off x="839789" y="1681163"/>
            <a:ext cx="6768488" cy="823912"/>
          </a:xfrm>
        </p:spPr>
        <p:txBody>
          <a:bodyPr/>
          <a:lstStyle/>
          <a:p>
            <a:pPr algn="ctr"/>
            <a:r>
              <a:rPr lang="en-AU" sz="3000" dirty="0"/>
              <a:t>11 Star Wars Films 1977-2019</a:t>
            </a:r>
          </a:p>
          <a:p>
            <a:endParaRPr lang="en-AU" dirty="0"/>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sz="half" idx="2"/>
          </p:nvPr>
        </p:nvSpPr>
        <p:spPr/>
        <p:txBody>
          <a:bodyPr>
            <a:normAutofit/>
          </a:bodyPr>
          <a:lstStyle/>
          <a:p>
            <a:r>
              <a:rPr lang="en-AU" dirty="0"/>
              <a:t>Tunisia</a:t>
            </a:r>
          </a:p>
          <a:p>
            <a:r>
              <a:rPr lang="en-AU" dirty="0"/>
              <a:t>UAE</a:t>
            </a:r>
          </a:p>
          <a:p>
            <a:r>
              <a:rPr lang="en-AU" dirty="0"/>
              <a:t>Norway</a:t>
            </a:r>
          </a:p>
          <a:p>
            <a:r>
              <a:rPr lang="en-AU" dirty="0"/>
              <a:t>England</a:t>
            </a:r>
          </a:p>
          <a:p>
            <a:r>
              <a:rPr lang="en-AU" dirty="0"/>
              <a:t>Guatemala</a:t>
            </a:r>
          </a:p>
          <a:p>
            <a:r>
              <a:rPr lang="en-AU" dirty="0"/>
              <a:t>Switzerland</a:t>
            </a:r>
          </a:p>
          <a:p>
            <a:r>
              <a:rPr lang="en-AU" dirty="0"/>
              <a:t>Australia</a:t>
            </a:r>
          </a:p>
          <a:p>
            <a:endParaRPr lang="en-AU" dirty="0"/>
          </a:p>
        </p:txBody>
      </p:sp>
      <p:sp>
        <p:nvSpPr>
          <p:cNvPr id="8" name="Content Placeholder 7">
            <a:extLst>
              <a:ext uri="{FF2B5EF4-FFF2-40B4-BE49-F238E27FC236}">
                <a16:creationId xmlns:a16="http://schemas.microsoft.com/office/drawing/2014/main" id="{39515CD2-EDBC-41C8-A32D-FC04BA9E536F}"/>
              </a:ext>
            </a:extLst>
          </p:cNvPr>
          <p:cNvSpPr>
            <a:spLocks noGrp="1"/>
          </p:cNvSpPr>
          <p:nvPr>
            <p:ph sz="quarter" idx="4"/>
          </p:nvPr>
        </p:nvSpPr>
        <p:spPr/>
        <p:txBody>
          <a:bodyPr>
            <a:normAutofit/>
          </a:bodyPr>
          <a:lstStyle/>
          <a:p>
            <a:r>
              <a:rPr lang="en-AU" dirty="0"/>
              <a:t>Italy</a:t>
            </a:r>
          </a:p>
          <a:p>
            <a:r>
              <a:rPr lang="en-AU" dirty="0"/>
              <a:t>Thailand </a:t>
            </a:r>
          </a:p>
          <a:p>
            <a:r>
              <a:rPr lang="en-AU" dirty="0"/>
              <a:t>Spain </a:t>
            </a:r>
          </a:p>
          <a:p>
            <a:r>
              <a:rPr lang="en-AU" dirty="0"/>
              <a:t>Ireland</a:t>
            </a:r>
          </a:p>
          <a:p>
            <a:r>
              <a:rPr lang="en-AU" dirty="0"/>
              <a:t>Bolivia</a:t>
            </a:r>
          </a:p>
          <a:p>
            <a:r>
              <a:rPr lang="en-AU" dirty="0"/>
              <a:t>Maldives</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194609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‘Runaway’ Production Examples</a:t>
            </a:r>
          </a:p>
        </p:txBody>
      </p:sp>
      <p:sp>
        <p:nvSpPr>
          <p:cNvPr id="6" name="Text Placeholder 5">
            <a:extLst>
              <a:ext uri="{FF2B5EF4-FFF2-40B4-BE49-F238E27FC236}">
                <a16:creationId xmlns:a16="http://schemas.microsoft.com/office/drawing/2014/main" id="{4284BF30-B58C-48B3-915B-CAEB3EFACD9E}"/>
              </a:ext>
            </a:extLst>
          </p:cNvPr>
          <p:cNvSpPr>
            <a:spLocks noGrp="1"/>
          </p:cNvSpPr>
          <p:nvPr>
            <p:ph type="body" idx="1"/>
          </p:nvPr>
        </p:nvSpPr>
        <p:spPr>
          <a:xfrm>
            <a:off x="839788" y="1500554"/>
            <a:ext cx="7178797" cy="1004521"/>
          </a:xfrm>
        </p:spPr>
        <p:txBody>
          <a:bodyPr/>
          <a:lstStyle/>
          <a:p>
            <a:pPr algn="ctr"/>
            <a:r>
              <a:rPr lang="en-AU" sz="3000" dirty="0"/>
              <a:t>6 Mission Impossible Films 1996-2018</a:t>
            </a:r>
          </a:p>
          <a:p>
            <a:endParaRPr lang="en-AU" dirty="0"/>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sz="half" idx="2"/>
          </p:nvPr>
        </p:nvSpPr>
        <p:spPr/>
        <p:txBody>
          <a:bodyPr>
            <a:normAutofit fontScale="77500" lnSpcReduction="20000"/>
          </a:bodyPr>
          <a:lstStyle/>
          <a:p>
            <a:r>
              <a:rPr lang="en-AU" dirty="0"/>
              <a:t>Prague </a:t>
            </a:r>
          </a:p>
          <a:p>
            <a:r>
              <a:rPr lang="en-AU" dirty="0"/>
              <a:t>Norway </a:t>
            </a:r>
          </a:p>
          <a:p>
            <a:r>
              <a:rPr lang="en-AU" dirty="0"/>
              <a:t>Paris</a:t>
            </a:r>
          </a:p>
          <a:p>
            <a:r>
              <a:rPr lang="en-AU" dirty="0"/>
              <a:t>London,</a:t>
            </a:r>
          </a:p>
          <a:p>
            <a:r>
              <a:rPr lang="en-AU" dirty="0"/>
              <a:t>Washington </a:t>
            </a:r>
          </a:p>
          <a:p>
            <a:r>
              <a:rPr lang="en-AU" dirty="0"/>
              <a:t>Virginia </a:t>
            </a:r>
          </a:p>
          <a:p>
            <a:r>
              <a:rPr lang="en-AU" dirty="0"/>
              <a:t>Sydney </a:t>
            </a:r>
          </a:p>
          <a:p>
            <a:r>
              <a:rPr lang="en-AU" dirty="0"/>
              <a:t>Utah </a:t>
            </a:r>
          </a:p>
          <a:p>
            <a:r>
              <a:rPr lang="en-AU" dirty="0"/>
              <a:t>Berlin</a:t>
            </a:r>
          </a:p>
          <a:p>
            <a:r>
              <a:rPr lang="en-AU" dirty="0"/>
              <a:t>China </a:t>
            </a:r>
          </a:p>
        </p:txBody>
      </p:sp>
      <p:sp>
        <p:nvSpPr>
          <p:cNvPr id="8" name="Content Placeholder 7">
            <a:extLst>
              <a:ext uri="{FF2B5EF4-FFF2-40B4-BE49-F238E27FC236}">
                <a16:creationId xmlns:a16="http://schemas.microsoft.com/office/drawing/2014/main" id="{39515CD2-EDBC-41C8-A32D-FC04BA9E536F}"/>
              </a:ext>
            </a:extLst>
          </p:cNvPr>
          <p:cNvSpPr>
            <a:spLocks noGrp="1"/>
          </p:cNvSpPr>
          <p:nvPr>
            <p:ph sz="quarter" idx="4"/>
          </p:nvPr>
        </p:nvSpPr>
        <p:spPr>
          <a:xfrm>
            <a:off x="6194427" y="2505073"/>
            <a:ext cx="5183188" cy="3684589"/>
          </a:xfrm>
        </p:spPr>
        <p:txBody>
          <a:bodyPr>
            <a:normAutofit fontScale="77500" lnSpcReduction="20000"/>
          </a:bodyPr>
          <a:lstStyle/>
          <a:p>
            <a:r>
              <a:rPr lang="en-AU" dirty="0"/>
              <a:t> Vatican City </a:t>
            </a:r>
          </a:p>
          <a:p>
            <a:r>
              <a:rPr lang="en-AU" dirty="0"/>
              <a:t>Morocco </a:t>
            </a:r>
          </a:p>
          <a:p>
            <a:r>
              <a:rPr lang="en-AU" dirty="0"/>
              <a:t>Vienna,</a:t>
            </a:r>
          </a:p>
          <a:p>
            <a:r>
              <a:rPr lang="en-AU" dirty="0"/>
              <a:t>Kuala Lumpur</a:t>
            </a:r>
          </a:p>
          <a:p>
            <a:r>
              <a:rPr lang="en-AU" dirty="0"/>
              <a:t>Budapest </a:t>
            </a:r>
          </a:p>
          <a:p>
            <a:r>
              <a:rPr lang="en-AU" dirty="0"/>
              <a:t>Moscow </a:t>
            </a:r>
          </a:p>
          <a:p>
            <a:r>
              <a:rPr lang="en-AU" dirty="0"/>
              <a:t>Mumbai </a:t>
            </a:r>
          </a:p>
          <a:p>
            <a:r>
              <a:rPr lang="en-AU" dirty="0"/>
              <a:t>Canada </a:t>
            </a:r>
          </a:p>
          <a:p>
            <a:r>
              <a:rPr lang="en-AU" dirty="0"/>
              <a:t>Dubai</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221201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19F3E7AB-36E9-4917-BC5E-03EB7C127650}"/>
              </a:ext>
            </a:extLst>
          </p:cNvPr>
          <p:cNvGraphicFramePr>
            <a:graphicFrameLocks noGrp="1"/>
          </p:cNvGraphicFramePr>
          <p:nvPr>
            <p:ph idx="1"/>
            <p:extLst>
              <p:ext uri="{D42A27DB-BD31-4B8C-83A1-F6EECF244321}">
                <p14:modId xmlns:p14="http://schemas.microsoft.com/office/powerpoint/2010/main" val="533216368"/>
              </p:ext>
            </p:extLst>
          </p:nvPr>
        </p:nvGraphicFramePr>
        <p:xfrm>
          <a:off x="926123" y="1457083"/>
          <a:ext cx="10339754" cy="3691058"/>
        </p:xfrm>
        <a:graphic>
          <a:graphicData uri="http://schemas.openxmlformats.org/drawingml/2006/table">
            <a:tbl>
              <a:tblPr firstRow="1" firstCol="1" bandRow="1">
                <a:tableStyleId>{5C22544A-7EE6-4342-B048-85BDC9FD1C3A}</a:tableStyleId>
              </a:tblPr>
              <a:tblGrid>
                <a:gridCol w="2821377">
                  <a:extLst>
                    <a:ext uri="{9D8B030D-6E8A-4147-A177-3AD203B41FA5}">
                      <a16:colId xmlns:a16="http://schemas.microsoft.com/office/drawing/2014/main" val="1305803188"/>
                    </a:ext>
                  </a:extLst>
                </a:gridCol>
                <a:gridCol w="7518377">
                  <a:extLst>
                    <a:ext uri="{9D8B030D-6E8A-4147-A177-3AD203B41FA5}">
                      <a16:colId xmlns:a16="http://schemas.microsoft.com/office/drawing/2014/main" val="1114134582"/>
                    </a:ext>
                  </a:extLst>
                </a:gridCol>
              </a:tblGrid>
              <a:tr h="3691058">
                <a:tc>
                  <a:txBody>
                    <a:bodyPr/>
                    <a:lstStyle/>
                    <a:p>
                      <a:pPr>
                        <a:lnSpc>
                          <a:spcPct val="107000"/>
                        </a:lnSpc>
                        <a:spcAft>
                          <a:spcPts val="0"/>
                        </a:spcAft>
                      </a:pPr>
                      <a:r>
                        <a:rPr lang="en-AU" sz="1800" dirty="0">
                          <a:solidFill>
                            <a:srgbClr val="002060"/>
                          </a:solidFill>
                          <a:effectLst/>
                        </a:rPr>
                        <a:t>Name of Movie or TV</a:t>
                      </a:r>
                      <a:r>
                        <a:rPr lang="en-AU" sz="1800" dirty="0">
                          <a:effectLst/>
                        </a:rPr>
                        <a:t> </a:t>
                      </a:r>
                      <a:r>
                        <a:rPr lang="en-AU" sz="1800" dirty="0">
                          <a:solidFill>
                            <a:srgbClr val="002060"/>
                          </a:solidFill>
                          <a:effectLst/>
                        </a:rPr>
                        <a:t>Series</a:t>
                      </a:r>
                    </a:p>
                    <a:p>
                      <a:pPr algn="ctr">
                        <a:lnSpc>
                          <a:spcPct val="107000"/>
                        </a:lnSpc>
                        <a:spcAft>
                          <a:spcPts val="0"/>
                        </a:spcAft>
                      </a:pPr>
                      <a:r>
                        <a:rPr lang="en-AU" sz="1800" dirty="0">
                          <a:effectLst/>
                        </a:rPr>
                        <a:t>Harry Potter</a:t>
                      </a:r>
                    </a:p>
                    <a:p>
                      <a:pPr algn="ctr">
                        <a:lnSpc>
                          <a:spcPct val="107000"/>
                        </a:lnSpc>
                        <a:spcAft>
                          <a:spcPts val="0"/>
                        </a:spcAft>
                      </a:pPr>
                      <a:r>
                        <a:rPr lang="en-AU" sz="1800" dirty="0">
                          <a:effectLst/>
                        </a:rPr>
                        <a:t> </a:t>
                      </a:r>
                    </a:p>
                    <a:p>
                      <a:pPr algn="ctr">
                        <a:lnSpc>
                          <a:spcPct val="107000"/>
                        </a:lnSpc>
                        <a:spcAft>
                          <a:spcPts val="0"/>
                        </a:spcAft>
                      </a:pPr>
                      <a:r>
                        <a:rPr lang="en-AU" sz="1800" dirty="0">
                          <a:effectLst/>
                        </a:rPr>
                        <a:t> </a:t>
                      </a:r>
                    </a:p>
                    <a:p>
                      <a:pPr algn="ctr">
                        <a:lnSpc>
                          <a:spcPct val="107000"/>
                        </a:lnSpc>
                        <a:spcAft>
                          <a:spcPts val="0"/>
                        </a:spcAft>
                      </a:pPr>
                      <a:r>
                        <a:rPr lang="en-AU" sz="1800" dirty="0">
                          <a:effectLst/>
                        </a:rPr>
                        <a:t>Lord of the Rings</a:t>
                      </a:r>
                    </a:p>
                    <a:p>
                      <a:pPr algn="ctr">
                        <a:lnSpc>
                          <a:spcPct val="107000"/>
                        </a:lnSpc>
                        <a:spcAft>
                          <a:spcPts val="0"/>
                        </a:spcAft>
                      </a:pPr>
                      <a:r>
                        <a:rPr lang="en-AU" sz="1800" dirty="0">
                          <a:effectLst/>
                        </a:rPr>
                        <a:t>Downton Abbey</a:t>
                      </a:r>
                    </a:p>
                    <a:p>
                      <a:pPr algn="ctr">
                        <a:lnSpc>
                          <a:spcPct val="107000"/>
                        </a:lnSpc>
                        <a:spcAft>
                          <a:spcPts val="0"/>
                        </a:spcAft>
                      </a:pPr>
                      <a:r>
                        <a:rPr lang="en-AU" sz="1800" dirty="0">
                          <a:effectLst/>
                        </a:rPr>
                        <a:t>Notting Hill</a:t>
                      </a:r>
                    </a:p>
                    <a:p>
                      <a:pPr algn="ctr">
                        <a:lnSpc>
                          <a:spcPct val="107000"/>
                        </a:lnSpc>
                        <a:spcAft>
                          <a:spcPts val="0"/>
                        </a:spcAft>
                      </a:pPr>
                      <a:r>
                        <a:rPr lang="en-AU" sz="1800" dirty="0">
                          <a:effectLst/>
                        </a:rPr>
                        <a:t>Braveheart</a:t>
                      </a:r>
                    </a:p>
                    <a:p>
                      <a:pPr algn="ctr">
                        <a:lnSpc>
                          <a:spcPct val="107000"/>
                        </a:lnSpc>
                        <a:spcAft>
                          <a:spcPts val="0"/>
                        </a:spcAft>
                      </a:pPr>
                      <a:r>
                        <a:rPr lang="en-AU" sz="1800" dirty="0">
                          <a:effectLst/>
                        </a:rPr>
                        <a:t>Four weddings and a Funeral</a:t>
                      </a:r>
                    </a:p>
                    <a:p>
                      <a:pPr algn="ctr">
                        <a:lnSpc>
                          <a:spcPct val="107000"/>
                        </a:lnSpc>
                        <a:spcAft>
                          <a:spcPts val="0"/>
                        </a:spcAft>
                      </a:pPr>
                      <a:r>
                        <a:rPr lang="en-AU" sz="1800" dirty="0">
                          <a:effectLst/>
                        </a:rPr>
                        <a:t> Field of Dreams</a:t>
                      </a:r>
                    </a:p>
                    <a:p>
                      <a:pPr algn="ctr">
                        <a:lnSpc>
                          <a:spcPct val="107000"/>
                        </a:lnSpc>
                        <a:spcAft>
                          <a:spcPts val="0"/>
                        </a:spcAft>
                      </a:pPr>
                      <a:r>
                        <a:rPr lang="en-AU" sz="1800" dirty="0">
                          <a:effectLst/>
                        </a:rPr>
                        <a:t>Pretty Woman</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800" dirty="0">
                          <a:solidFill>
                            <a:srgbClr val="002060"/>
                          </a:solidFill>
                          <a:effectLst/>
                        </a:rPr>
                        <a:t>Impacted Locations</a:t>
                      </a:r>
                    </a:p>
                    <a:p>
                      <a:pPr>
                        <a:lnSpc>
                          <a:spcPct val="107000"/>
                        </a:lnSpc>
                        <a:spcAft>
                          <a:spcPts val="0"/>
                        </a:spcAft>
                      </a:pPr>
                      <a:r>
                        <a:rPr lang="en-AU" sz="1800" dirty="0">
                          <a:effectLst/>
                        </a:rPr>
                        <a:t>Kings Cross Station, London; </a:t>
                      </a:r>
                      <a:r>
                        <a:rPr lang="en-AU" sz="1800" dirty="0" err="1">
                          <a:effectLst/>
                        </a:rPr>
                        <a:t>Alnwick</a:t>
                      </a:r>
                      <a:r>
                        <a:rPr lang="en-AU" sz="1800" dirty="0">
                          <a:effectLst/>
                        </a:rPr>
                        <a:t> Castle, </a:t>
                      </a:r>
                      <a:r>
                        <a:rPr lang="en-AU" sz="1800" dirty="0" err="1">
                          <a:effectLst/>
                        </a:rPr>
                        <a:t>Alnwick</a:t>
                      </a:r>
                      <a:r>
                        <a:rPr lang="en-AU" sz="1800" dirty="0">
                          <a:effectLst/>
                        </a:rPr>
                        <a:t>, Northumberland; Glenfinnan Viaduct, Scotland; and, various locations in Oxford including Christ Church College, Bodleian Library and New College: United Kingdom</a:t>
                      </a:r>
                    </a:p>
                    <a:p>
                      <a:pPr>
                        <a:lnSpc>
                          <a:spcPct val="107000"/>
                        </a:lnSpc>
                        <a:spcAft>
                          <a:spcPts val="0"/>
                        </a:spcAft>
                      </a:pPr>
                      <a:r>
                        <a:rPr lang="en-AU" sz="1800" dirty="0">
                          <a:effectLst/>
                        </a:rPr>
                        <a:t>Matamata, Waikato: New Zealand</a:t>
                      </a:r>
                    </a:p>
                    <a:p>
                      <a:pPr>
                        <a:lnSpc>
                          <a:spcPct val="107000"/>
                        </a:lnSpc>
                        <a:spcAft>
                          <a:spcPts val="0"/>
                        </a:spcAft>
                      </a:pPr>
                      <a:r>
                        <a:rPr lang="en-AU" sz="1800" dirty="0">
                          <a:effectLst/>
                        </a:rPr>
                        <a:t>Highclere Castle, Newbury, Hampshire: United Kingdom</a:t>
                      </a:r>
                    </a:p>
                    <a:p>
                      <a:pPr>
                        <a:lnSpc>
                          <a:spcPct val="107000"/>
                        </a:lnSpc>
                        <a:spcAft>
                          <a:spcPts val="0"/>
                        </a:spcAft>
                      </a:pPr>
                      <a:r>
                        <a:rPr lang="en-AU" sz="1800" dirty="0">
                          <a:effectLst/>
                        </a:rPr>
                        <a:t>Notting Hill, London: United Kingdom</a:t>
                      </a:r>
                    </a:p>
                    <a:p>
                      <a:pPr>
                        <a:lnSpc>
                          <a:spcPct val="107000"/>
                        </a:lnSpc>
                        <a:spcAft>
                          <a:spcPts val="0"/>
                        </a:spcAft>
                      </a:pPr>
                      <a:r>
                        <a:rPr lang="en-AU" sz="1800" dirty="0">
                          <a:effectLst/>
                        </a:rPr>
                        <a:t>Stirling (despite being filmed in Ireland): Scotland</a:t>
                      </a:r>
                    </a:p>
                    <a:p>
                      <a:pPr>
                        <a:lnSpc>
                          <a:spcPct val="107000"/>
                        </a:lnSpc>
                        <a:spcAft>
                          <a:spcPts val="0"/>
                        </a:spcAft>
                      </a:pPr>
                      <a:r>
                        <a:rPr lang="en-AU" sz="1800" dirty="0">
                          <a:effectLst/>
                        </a:rPr>
                        <a:t>The Crown Hotel, Amersham, Buckinghamshire: United Kingdom </a:t>
                      </a:r>
                    </a:p>
                    <a:p>
                      <a:pPr>
                        <a:lnSpc>
                          <a:spcPct val="107000"/>
                        </a:lnSpc>
                        <a:spcAft>
                          <a:spcPts val="0"/>
                        </a:spcAft>
                      </a:pPr>
                      <a:r>
                        <a:rPr lang="en-AU" sz="1800" dirty="0">
                          <a:effectLst/>
                        </a:rPr>
                        <a:t>(booked for four years following the movie release)</a:t>
                      </a:r>
                    </a:p>
                    <a:p>
                      <a:pPr>
                        <a:lnSpc>
                          <a:spcPct val="107000"/>
                        </a:lnSpc>
                        <a:spcAft>
                          <a:spcPts val="0"/>
                        </a:spcAft>
                      </a:pPr>
                      <a:r>
                        <a:rPr lang="en-AU" sz="1800" dirty="0">
                          <a:effectLst/>
                        </a:rPr>
                        <a:t>Baseball field, Dyersville, Dubuque County, Iowa: USA</a:t>
                      </a:r>
                    </a:p>
                    <a:p>
                      <a:pPr>
                        <a:lnSpc>
                          <a:spcPct val="107000"/>
                        </a:lnSpc>
                        <a:spcAft>
                          <a:spcPts val="0"/>
                        </a:spcAft>
                      </a:pPr>
                      <a:r>
                        <a:rPr lang="en-AU" sz="1800" dirty="0">
                          <a:effectLst/>
                        </a:rPr>
                        <a:t>Four Season Hotel, Beverly Hills Wilshire, Beverly Hills California: USA</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67584626"/>
                  </a:ext>
                </a:extLst>
              </a:tr>
            </a:tbl>
          </a:graphicData>
        </a:graphic>
      </p:graphicFrame>
      <p:sp>
        <p:nvSpPr>
          <p:cNvPr id="4" name="Footer Placeholder 3">
            <a:extLst>
              <a:ext uri="{FF2B5EF4-FFF2-40B4-BE49-F238E27FC236}">
                <a16:creationId xmlns:a16="http://schemas.microsoft.com/office/drawing/2014/main" id="{26B49B58-EE36-4CCB-A24D-ACBC7DE889BC}"/>
              </a:ext>
            </a:extLst>
          </p:cNvPr>
          <p:cNvSpPr>
            <a:spLocks noGrp="1"/>
          </p:cNvSpPr>
          <p:nvPr>
            <p:ph type="ftr" sz="quarter" idx="11"/>
          </p:nvPr>
        </p:nvSpPr>
        <p:spPr/>
        <p:txBody>
          <a:bodyPr/>
          <a:lstStyle/>
          <a:p>
            <a:r>
              <a:rPr lang="en-GB"/>
              <a:t>[book title]  © Goodfellow Publishers 201x</a:t>
            </a:r>
          </a:p>
        </p:txBody>
      </p:sp>
      <p:sp>
        <p:nvSpPr>
          <p:cNvPr id="8" name="TextBox 7">
            <a:extLst>
              <a:ext uri="{FF2B5EF4-FFF2-40B4-BE49-F238E27FC236}">
                <a16:creationId xmlns:a16="http://schemas.microsoft.com/office/drawing/2014/main" id="{30834236-7FA7-4222-9A5B-23309EED83E9}"/>
              </a:ext>
            </a:extLst>
          </p:cNvPr>
          <p:cNvSpPr txBox="1"/>
          <p:nvPr/>
        </p:nvSpPr>
        <p:spPr>
          <a:xfrm>
            <a:off x="926123" y="706021"/>
            <a:ext cx="10339755" cy="400110"/>
          </a:xfrm>
          <a:prstGeom prst="rect">
            <a:avLst/>
          </a:prstGeom>
          <a:noFill/>
        </p:spPr>
        <p:txBody>
          <a:bodyPr wrap="square" rtlCol="0">
            <a:spAutoFit/>
          </a:bodyPr>
          <a:lstStyle/>
          <a:p>
            <a:pPr algn="ctr"/>
            <a:r>
              <a:rPr lang="en-AU" sz="2000" b="1" dirty="0"/>
              <a:t>Table 8.0: Examples of On and Off-film Induced Tourism and Runaway Productions </a:t>
            </a:r>
          </a:p>
        </p:txBody>
      </p:sp>
      <p:sp>
        <p:nvSpPr>
          <p:cNvPr id="9" name="TextBox 8">
            <a:extLst>
              <a:ext uri="{FF2B5EF4-FFF2-40B4-BE49-F238E27FC236}">
                <a16:creationId xmlns:a16="http://schemas.microsoft.com/office/drawing/2014/main" id="{DDE6461C-A54E-4E5E-B4F4-108A193389EB}"/>
              </a:ext>
            </a:extLst>
          </p:cNvPr>
          <p:cNvSpPr txBox="1"/>
          <p:nvPr/>
        </p:nvSpPr>
        <p:spPr>
          <a:xfrm>
            <a:off x="926123" y="5400917"/>
            <a:ext cx="6623539" cy="369332"/>
          </a:xfrm>
          <a:prstGeom prst="rect">
            <a:avLst/>
          </a:prstGeom>
          <a:noFill/>
        </p:spPr>
        <p:txBody>
          <a:bodyPr wrap="square" rtlCol="0">
            <a:spAutoFit/>
          </a:bodyPr>
          <a:lstStyle/>
          <a:p>
            <a:r>
              <a:rPr lang="en-AU" i="1" dirty="0"/>
              <a:t>Source:</a:t>
            </a:r>
            <a:r>
              <a:rPr lang="en-AU" dirty="0"/>
              <a:t> Riley </a:t>
            </a:r>
            <a:r>
              <a:rPr lang="en-AU" i="1" dirty="0"/>
              <a:t>et al.,</a:t>
            </a:r>
            <a:r>
              <a:rPr lang="en-AU" dirty="0"/>
              <a:t> 1998; Goldstein, 2019</a:t>
            </a:r>
          </a:p>
        </p:txBody>
      </p:sp>
    </p:spTree>
    <p:extLst>
      <p:ext uri="{BB962C8B-B14F-4D97-AF65-F5344CB8AC3E}">
        <p14:creationId xmlns:p14="http://schemas.microsoft.com/office/powerpoint/2010/main" val="593910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Film Tourism and Destinations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45123" y="1585180"/>
            <a:ext cx="10515600" cy="4486275"/>
          </a:xfrm>
        </p:spPr>
        <p:txBody>
          <a:bodyPr/>
          <a:lstStyle/>
          <a:p>
            <a:pPr>
              <a:lnSpc>
                <a:spcPct val="100000"/>
              </a:lnSpc>
            </a:pPr>
            <a:r>
              <a:rPr lang="en-AU" dirty="0"/>
              <a:t>In recent years we are seeing an increase in ‘runaway’ films and tv series</a:t>
            </a:r>
          </a:p>
          <a:p>
            <a:pPr marL="0" indent="0">
              <a:lnSpc>
                <a:spcPct val="100000"/>
              </a:lnSpc>
              <a:buNone/>
            </a:pPr>
            <a:endParaRPr lang="en-AU" dirty="0"/>
          </a:p>
          <a:p>
            <a:pPr marL="0" indent="0" algn="ctr">
              <a:lnSpc>
                <a:spcPct val="100000"/>
              </a:lnSpc>
              <a:buNone/>
            </a:pPr>
            <a:r>
              <a:rPr lang="en-AU" dirty="0"/>
              <a:t>‘Runaway’ productions are films and television series which are filmed in one country but initially released in another country</a:t>
            </a:r>
          </a:p>
          <a:p>
            <a:pPr>
              <a:lnSpc>
                <a:spcPct val="100000"/>
              </a:lnSpc>
            </a:pPr>
            <a:endParaRPr lang="en-AU" dirty="0"/>
          </a:p>
          <a:p>
            <a:pPr>
              <a:lnSpc>
                <a:spcPct val="100000"/>
              </a:lnSpc>
            </a:pPr>
            <a:r>
              <a:rPr lang="en-AU" dirty="0"/>
              <a:t>The interest among the public about the film helps to raise awareness of the site where it was filmed, leading to the site becoming a potential attraction for domestic and international tourists</a:t>
            </a:r>
          </a:p>
          <a:p>
            <a:pPr>
              <a:lnSpc>
                <a:spcPct val="100000"/>
              </a:lnSpc>
            </a:pPr>
            <a:endParaRPr lang="en-AU" sz="2600" dirty="0"/>
          </a:p>
          <a:p>
            <a:pPr>
              <a:lnSpc>
                <a:spcPct val="100000"/>
              </a:lnSpc>
            </a:pPr>
            <a:endParaRPr lang="en-AU" sz="2600"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10571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Film Tourism and Destinations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45123" y="1585180"/>
            <a:ext cx="10515600" cy="4486275"/>
          </a:xfrm>
        </p:spPr>
        <p:txBody>
          <a:bodyPr>
            <a:normAutofit/>
          </a:bodyPr>
          <a:lstStyle/>
          <a:p>
            <a:pPr>
              <a:lnSpc>
                <a:spcPct val="100000"/>
              </a:lnSpc>
              <a:spcBef>
                <a:spcPts val="1200"/>
              </a:spcBef>
            </a:pPr>
            <a:r>
              <a:rPr lang="en-AU" dirty="0"/>
              <a:t>The public’s interest in the film helps to raise awareness of the site where it was filmed, leading to the site becoming a potential attraction for domestic and international tourists</a:t>
            </a:r>
          </a:p>
          <a:p>
            <a:pPr>
              <a:lnSpc>
                <a:spcPct val="100000"/>
              </a:lnSpc>
              <a:spcBef>
                <a:spcPts val="1200"/>
              </a:spcBef>
            </a:pPr>
            <a:r>
              <a:rPr lang="en-AU" dirty="0"/>
              <a:t>A discrepancy may exist between the film-induced images and the images desired by the destination </a:t>
            </a:r>
          </a:p>
          <a:p>
            <a:pPr>
              <a:lnSpc>
                <a:spcPct val="100000"/>
              </a:lnSpc>
              <a:spcBef>
                <a:spcPts val="1200"/>
              </a:spcBef>
            </a:pPr>
            <a:r>
              <a:rPr lang="en-AU" dirty="0"/>
              <a:t>The way in which a destination is portrayed in a film may not be aligned with that of the destination management organisation (DMO)</a:t>
            </a:r>
          </a:p>
          <a:p>
            <a:pPr lvl="1">
              <a:lnSpc>
                <a:spcPct val="100000"/>
              </a:lnSpc>
            </a:pPr>
            <a:r>
              <a:rPr lang="en-AU" dirty="0"/>
              <a:t>Midnight Express film and Bangkok Hilton series</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8087605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3459</TotalTime>
  <Words>2970</Words>
  <Application>Microsoft Office PowerPoint</Application>
  <PresentationFormat>Widescreen</PresentationFormat>
  <Paragraphs>263</Paragraphs>
  <Slides>22</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Office Theme</vt:lpstr>
      <vt:lpstr>PowerPoint Presentation</vt:lpstr>
      <vt:lpstr>Chapter Outline</vt:lpstr>
      <vt:lpstr>Introduction</vt:lpstr>
      <vt:lpstr>Introduction</vt:lpstr>
      <vt:lpstr>‘Runaway’ Production Examples</vt:lpstr>
      <vt:lpstr>‘Runaway’ Production Examples</vt:lpstr>
      <vt:lpstr>PowerPoint Presentation</vt:lpstr>
      <vt:lpstr>Film Tourism and Destinations</vt:lpstr>
      <vt:lpstr>Film Tourism and Destinations</vt:lpstr>
      <vt:lpstr>Film Tourism and Destinations</vt:lpstr>
      <vt:lpstr> Examples of Displacement Film Tourism </vt:lpstr>
      <vt:lpstr>Film Tourism and Destinations</vt:lpstr>
      <vt:lpstr>Benefits of Film Tourism </vt:lpstr>
      <vt:lpstr>Challenges of Film Tourism </vt:lpstr>
      <vt:lpstr>The Future of Film Tourism</vt:lpstr>
      <vt:lpstr>The Future of Film Tourism</vt:lpstr>
      <vt:lpstr>The Future of Film Tourism</vt:lpstr>
      <vt:lpstr> Table 8.1: Locations Visited During the Film Cruise with the Associated Movie  </vt:lpstr>
      <vt:lpstr>The Future of Film Tourism</vt:lpstr>
      <vt:lpstr>The Future of Film Tourism</vt:lpstr>
      <vt:lpstr>Summary</vt:lpstr>
      <vt:lpstr>Case Study and 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North</dc:creator>
  <cp:lastModifiedBy>Clare Lade</cp:lastModifiedBy>
  <cp:revision>253</cp:revision>
  <dcterms:created xsi:type="dcterms:W3CDTF">2016-07-13T11:20:36Z</dcterms:created>
  <dcterms:modified xsi:type="dcterms:W3CDTF">2021-01-27T10:49:07Z</dcterms:modified>
</cp:coreProperties>
</file>